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74" r:id="rId5"/>
    <p:sldId id="275" r:id="rId6"/>
    <p:sldId id="276" r:id="rId7"/>
    <p:sldId id="277" r:id="rId8"/>
    <p:sldId id="282" r:id="rId9"/>
    <p:sldId id="281" r:id="rId10"/>
    <p:sldId id="283" r:id="rId11"/>
    <p:sldId id="284" r:id="rId12"/>
    <p:sldId id="280" r:id="rId13"/>
    <p:sldId id="278" r:id="rId14"/>
    <p:sldId id="279" r:id="rId15"/>
    <p:sldId id="285" r:id="rId16"/>
    <p:sldId id="286" r:id="rId17"/>
    <p:sldId id="287" r:id="rId18"/>
    <p:sldId id="289" r:id="rId19"/>
    <p:sldId id="291" r:id="rId20"/>
    <p:sldId id="28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14067"/>
    <a:srgbClr val="00194C"/>
    <a:srgbClr val="3F3F3F"/>
    <a:srgbClr val="014E7D"/>
    <a:srgbClr val="013657"/>
    <a:srgbClr val="01456F"/>
    <a:srgbClr val="014B79"/>
    <a:srgbClr val="0937C9"/>
    <a:srgbClr val="002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5207" autoAdjust="0"/>
  </p:normalViewPr>
  <p:slideViewPr>
    <p:cSldViewPr snapToGrid="0" showGuides="1">
      <p:cViewPr varScale="1">
        <p:scale>
          <a:sx n="47" d="100"/>
          <a:sy n="47" d="100"/>
        </p:scale>
        <p:origin x="1334" y="5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Party Type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EF4-469A-871D-B4D1C84A67F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EF4-469A-871D-B4D1C84A67F9}"/>
              </c:ext>
            </c:extLst>
          </c:dPt>
          <c:cat>
            <c:strRef>
              <c:f>Sheet1!$A$2:$A$3</c:f>
              <c:strCache>
                <c:ptCount val="2"/>
                <c:pt idx="0">
                  <c:v>First</c:v>
                </c:pt>
                <c:pt idx="1">
                  <c:v>Third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E9-44FD-B428-C43576E4F0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Hit Filter Lists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36-459D-9B88-B579941353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36-459D-9B88-B5799413537D}"/>
              </c:ext>
            </c:extLst>
          </c:dPt>
          <c:cat>
            <c:strRef>
              <c:f>Sheet1!$A$2:$A$3</c:f>
              <c:strCache>
                <c:ptCount val="2"/>
                <c:pt idx="0">
                  <c:v>Missed</c:v>
                </c:pt>
                <c:pt idx="1">
                  <c:v>Hit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36-459D-9B88-B579941353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Ireland</c:v>
                </c:pt>
                <c:pt idx="1">
                  <c:v>USA</c:v>
                </c:pt>
                <c:pt idx="2">
                  <c:v>Spain</c:v>
                </c:pt>
                <c:pt idx="3">
                  <c:v>Russia</c:v>
                </c:pt>
                <c:pt idx="4">
                  <c:v>Hong-Kong</c:v>
                </c:pt>
                <c:pt idx="5">
                  <c:v>Japan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7</c:v>
                </c:pt>
                <c:pt idx="3">
                  <c:v>6</c:v>
                </c:pt>
                <c:pt idx="4">
                  <c:v>7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2-4F63-8718-4F903E98F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2360592"/>
        <c:axId val="752361248"/>
      </c:barChart>
      <c:catAx>
        <c:axId val="752360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361248"/>
        <c:crosses val="autoZero"/>
        <c:auto val="1"/>
        <c:lblAlgn val="ctr"/>
        <c:lblOffset val="100"/>
        <c:noMultiLvlLbl val="0"/>
      </c:catAx>
      <c:valAx>
        <c:axId val="75236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360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Ireland</c:v>
                </c:pt>
                <c:pt idx="1">
                  <c:v>USA</c:v>
                </c:pt>
                <c:pt idx="2">
                  <c:v>Spain</c:v>
                </c:pt>
                <c:pt idx="3">
                  <c:v>Russia</c:v>
                </c:pt>
                <c:pt idx="4">
                  <c:v>Hong-Kong</c:v>
                </c:pt>
                <c:pt idx="5">
                  <c:v>Japan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 formatCode="0.00%">
                  <c:v>0.875</c:v>
                </c:pt>
                <c:pt idx="1">
                  <c:v>0.75</c:v>
                </c:pt>
                <c:pt idx="2" formatCode="0.00%">
                  <c:v>0.90620000000000001</c:v>
                </c:pt>
                <c:pt idx="3" formatCode="0.00%">
                  <c:v>0.28570000000000001</c:v>
                </c:pt>
                <c:pt idx="4">
                  <c:v>0.5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2-4F63-8718-4F903E98F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2360592"/>
        <c:axId val="752361248"/>
      </c:barChart>
      <c:catAx>
        <c:axId val="752360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361248"/>
        <c:crosses val="autoZero"/>
        <c:auto val="1"/>
        <c:lblAlgn val="ctr"/>
        <c:lblOffset val="100"/>
        <c:noMultiLvlLbl val="0"/>
      </c:catAx>
      <c:valAx>
        <c:axId val="75236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360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Ireland</c:v>
                </c:pt>
                <c:pt idx="1">
                  <c:v>USA</c:v>
                </c:pt>
                <c:pt idx="2">
                  <c:v>Spain</c:v>
                </c:pt>
                <c:pt idx="3">
                  <c:v>Russia</c:v>
                </c:pt>
                <c:pt idx="4">
                  <c:v>Hong-Kong</c:v>
                </c:pt>
                <c:pt idx="5">
                  <c:v>Japan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 formatCode="0.00%">
                  <c:v>0.3125</c:v>
                </c:pt>
                <c:pt idx="1">
                  <c:v>0.625</c:v>
                </c:pt>
                <c:pt idx="2" formatCode="0.00%">
                  <c:v>0.4375</c:v>
                </c:pt>
                <c:pt idx="3" formatCode="0.00%">
                  <c:v>0.14280000000000001</c:v>
                </c:pt>
                <c:pt idx="4">
                  <c:v>0.3</c:v>
                </c:pt>
                <c:pt idx="5">
                  <c:v>0.375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2-4F63-8718-4F903E98F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2360592"/>
        <c:axId val="752361248"/>
      </c:barChart>
      <c:catAx>
        <c:axId val="752360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361248"/>
        <c:crosses val="autoZero"/>
        <c:auto val="1"/>
        <c:lblAlgn val="ctr"/>
        <c:lblOffset val="100"/>
        <c:noMultiLvlLbl val="0"/>
      </c:catAx>
      <c:valAx>
        <c:axId val="7523612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360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IN" smtClean="0"/>
              <a:t>26-03-2019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IN" smtClean="0"/>
              <a:t>26-03-2019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2 main sections to my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Developed a tool to analyse the usage of </a:t>
            </a:r>
            <a:r>
              <a:rPr lang="en-GB" b="0" dirty="0" err="1"/>
              <a:t>WebSockets</a:t>
            </a:r>
            <a:r>
              <a:rPr lang="en-GB" b="0" dirty="0"/>
              <a:t> and block any malicious purposes such as tracking/ad serving.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“Adblocker for </a:t>
            </a:r>
            <a:r>
              <a:rPr lang="en-GB" b="0" dirty="0" err="1"/>
              <a:t>WebSockets</a:t>
            </a:r>
            <a:r>
              <a:rPr lang="en-GB" b="0" dirty="0"/>
              <a:t>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Chrome extension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Usable by anybody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b="0" dirty="0"/>
              <a:t>Undertook research across a range of countries to explore the usage of </a:t>
            </a:r>
            <a:r>
              <a:rPr lang="en-GB" b="0" dirty="0" err="1"/>
              <a:t>websockets</a:t>
            </a:r>
            <a:r>
              <a:rPr lang="en-GB" b="0" dirty="0"/>
              <a:t> and </a:t>
            </a:r>
            <a:r>
              <a:rPr lang="en-GB" b="0" dirty="0" err="1"/>
              <a:t>websocket</a:t>
            </a:r>
            <a:r>
              <a:rPr lang="en-GB" b="0" dirty="0"/>
              <a:t> tracking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140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Used puppeteer (explain)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Headless browser (scripted robot)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Loaded with a stripped down version of my extension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Alexa lists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Amazon owned company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Provides lists of the most popular sites by country</a:t>
            </a:r>
          </a:p>
          <a:p>
            <a:endParaRPr lang="en-GB" dirty="0"/>
          </a:p>
          <a:p>
            <a:r>
              <a:rPr lang="en-GB" dirty="0"/>
              <a:t>6 Countries: </a:t>
            </a:r>
            <a:r>
              <a:rPr lang="en-GB" b="1" i="1" dirty="0"/>
              <a:t>discuss</a:t>
            </a:r>
          </a:p>
          <a:p>
            <a:endParaRPr lang="en-GB" dirty="0"/>
          </a:p>
          <a:p>
            <a:r>
              <a:rPr lang="en-GB" dirty="0"/>
              <a:t>Details I settled on:</a:t>
            </a:r>
          </a:p>
          <a:p>
            <a:r>
              <a:rPr lang="en-GB" dirty="0"/>
              <a:t>	1 min per site</a:t>
            </a:r>
          </a:p>
          <a:p>
            <a:r>
              <a:rPr lang="en-GB" dirty="0"/>
              <a:t>	Only filtered TP 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4393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Caveat: </a:t>
            </a:r>
            <a:r>
              <a:rPr lang="en-GB" b="0" i="1" dirty="0"/>
              <a:t>Preliminary look (data may be +- a small bit). Need to have detailed look through data.</a:t>
            </a:r>
          </a:p>
          <a:p>
            <a:endParaRPr lang="en-GB" b="0" i="1" dirty="0"/>
          </a:p>
          <a:p>
            <a:r>
              <a:rPr lang="en-GB" b="0" i="0" dirty="0"/>
              <a:t>41 sites / 600 is not massive – not been huge </a:t>
            </a:r>
            <a:r>
              <a:rPr lang="en-GB" b="0" i="0" dirty="0" err="1"/>
              <a:t>takeup</a:t>
            </a:r>
            <a:r>
              <a:rPr lang="en-GB" b="0" i="0" dirty="0"/>
              <a:t> as of yet (slightly limited data set)</a:t>
            </a:r>
          </a:p>
          <a:p>
            <a:r>
              <a:rPr lang="en-GB" b="0" i="0" dirty="0"/>
              <a:t>133 – </a:t>
            </a:r>
            <a:r>
              <a:rPr lang="en-GB" b="0" i="0" dirty="0" err="1"/>
              <a:t>avg</a:t>
            </a:r>
            <a:r>
              <a:rPr lang="en-GB" b="0" i="0" dirty="0"/>
              <a:t> of 3.25 WS per site</a:t>
            </a:r>
          </a:p>
          <a:p>
            <a:r>
              <a:rPr lang="en-GB" b="0" i="0" dirty="0"/>
              <a:t>	Interesting as live data stream so transfers are either huge or sites not well written</a:t>
            </a:r>
          </a:p>
          <a:p>
            <a:endParaRPr lang="en-GB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i="0" dirty="0"/>
              <a:t>76% – </a:t>
            </a:r>
            <a:r>
              <a:rPr lang="en-GB" b="0" i="0" dirty="0"/>
              <a:t>Shocked myself and Doug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b="0" i="1" dirty="0"/>
              <a:t>39% hit the filter list, about 1/2!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i="1" dirty="0"/>
              <a:t>Only 3 sites. (of 600 = 0.5%)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0788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Shockingly to me Ireland was the significant leader in the number of 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8218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Huge tendency towards third party WS</a:t>
            </a:r>
          </a:p>
          <a:p>
            <a:endParaRPr lang="en-GB" dirty="0"/>
          </a:p>
          <a:p>
            <a:r>
              <a:rPr lang="en-GB" dirty="0"/>
              <a:t>Personally found it shocking how low Russia was here, especially compared to Ireland.</a:t>
            </a:r>
          </a:p>
          <a:p>
            <a:r>
              <a:rPr lang="en-GB" dirty="0"/>
              <a:t>I would have guessed the first and last three would be swapped.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175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these third party sockets</a:t>
            </a:r>
          </a:p>
          <a:p>
            <a:endParaRPr lang="en-GB" dirty="0"/>
          </a:p>
          <a:p>
            <a:r>
              <a:rPr lang="en-GB" dirty="0"/>
              <a:t>USA significantly higher.</a:t>
            </a:r>
          </a:p>
          <a:p>
            <a:r>
              <a:rPr lang="en-GB" dirty="0"/>
              <a:t>Russia low again</a:t>
            </a:r>
          </a:p>
          <a:p>
            <a:r>
              <a:rPr lang="en-GB" dirty="0"/>
              <a:t>Two theories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My tool isn’t as accurate as I think (Unlikely ;) 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 need to use WS as limited data security for gen pop in Russia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Can take the same data via simpler means (HTTP etc)</a:t>
            </a:r>
          </a:p>
          <a:p>
            <a:endParaRPr lang="en-GB" dirty="0"/>
          </a:p>
          <a:p>
            <a:r>
              <a:rPr lang="en-GB" b="1" dirty="0"/>
              <a:t>Important note:</a:t>
            </a:r>
            <a:r>
              <a:rPr lang="en-GB" dirty="0"/>
              <a:t> What were looking at – WS tracking/ad serving – not overall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1510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 allowing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Speed implications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Vast majority of WS connection legitimate and fine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Would slow down browsing significantly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Currently block almost all, after three hours of testing I let 3 frames through.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1" i="1" dirty="0"/>
              <a:t>IF</a:t>
            </a:r>
            <a:r>
              <a:rPr lang="en-GB" dirty="0"/>
              <a:t> a site caught on then they could exploit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1427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400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 err="1"/>
              <a:t>WebSockets</a:t>
            </a:r>
            <a:r>
              <a:rPr lang="en-GB" dirty="0"/>
              <a:t> are a relatively new innovation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Yet to be fully explored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Still have novelty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What I was doing may not have been done before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228600" lvl="0" indent="-228600">
              <a:buFont typeface="+mj-lt"/>
              <a:buAutoNum type="arabicPeriod"/>
            </a:pPr>
            <a:r>
              <a:rPr lang="en-GB" dirty="0"/>
              <a:t>Reason for slow </a:t>
            </a:r>
            <a:r>
              <a:rPr lang="en-GB" dirty="0" err="1"/>
              <a:t>takeup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Security concerns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Opening live data connection between client and server poses obvious security concerns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Will discuss in detail in my report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Prone to DOS attack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CSWSH (Cross site WS highjack)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Vulnerable to input data attacks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Often used on non encrypted channels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Etc </a:t>
            </a:r>
            <a:r>
              <a:rPr lang="en-GB" dirty="0" err="1"/>
              <a:t>etc</a:t>
            </a:r>
            <a:endParaRPr lang="en-GB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228600" lvl="0" indent="-228600">
              <a:buFont typeface="+mj-lt"/>
              <a:buAutoNum type="arabicPeriod"/>
            </a:pPr>
            <a:r>
              <a:rPr lang="en-GB" dirty="0"/>
              <a:t>Quite a topical issue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People becoming more and more aware of their online security (myself included)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Cambridge Analytica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Plain text password storing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Twitter &amp; FB in last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541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mentioned </a:t>
            </a:r>
          </a:p>
          <a:p>
            <a:r>
              <a:rPr lang="en-GB" dirty="0"/>
              <a:t>2 main parts</a:t>
            </a:r>
          </a:p>
          <a:p>
            <a:r>
              <a:rPr lang="en-GB" dirty="0"/>
              <a:t>	User build </a:t>
            </a:r>
          </a:p>
          <a:p>
            <a:r>
              <a:rPr lang="en-GB" dirty="0"/>
              <a:t>	Then research </a:t>
            </a:r>
          </a:p>
          <a:p>
            <a:endParaRPr lang="en-GB" dirty="0"/>
          </a:p>
          <a:p>
            <a:r>
              <a:rPr lang="en-GB" dirty="0"/>
              <a:t>	Briefly talk about my user build</a:t>
            </a:r>
          </a:p>
          <a:p>
            <a:r>
              <a:rPr lang="en-GB" dirty="0"/>
              <a:t>		how I implemented it and a quick demo</a:t>
            </a:r>
          </a:p>
          <a:p>
            <a:r>
              <a:rPr lang="en-GB" dirty="0"/>
              <a:t>	Then move on to take a look at some early findings in my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603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Few key requirements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Detect all WS traffic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Filter first/third party connections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b="1" dirty="0"/>
              <a:t>EG:</a:t>
            </a:r>
            <a:r>
              <a:rPr lang="en-GB" dirty="0"/>
              <a:t> FB vs. </a:t>
            </a:r>
            <a:r>
              <a:rPr lang="en-GB" dirty="0" err="1"/>
              <a:t>chat.FB</a:t>
            </a: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Block known trackers / ad servers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Secondary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Hard to detect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Wanted to build it to scale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No point if websites could easily get around it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Online security a constant race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Easy to use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Didn’t want it to be limited to technical users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But yet also wanted to give those users more fine control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870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dirty="0"/>
              <a:t>How did I do it?</a:t>
            </a:r>
          </a:p>
          <a:p>
            <a:pPr lvl="1"/>
            <a:r>
              <a:rPr lang="en-GB" dirty="0"/>
              <a:t>	Chrome </a:t>
            </a:r>
            <a:r>
              <a:rPr lang="en-GB" dirty="0" err="1"/>
              <a:t>ext</a:t>
            </a:r>
            <a:r>
              <a:rPr lang="en-GB" dirty="0"/>
              <a:t> / JS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2 parts: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Catching WS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Injected script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Self destruct</a:t>
            </a:r>
          </a:p>
          <a:p>
            <a:pPr lvl="1"/>
            <a:r>
              <a:rPr lang="en-GB" dirty="0"/>
              <a:t>	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Filtering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Maintained tracker lists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GB" dirty="0"/>
              <a:t>Used by </a:t>
            </a:r>
            <a:r>
              <a:rPr lang="en-GB" dirty="0" err="1"/>
              <a:t>Adblock</a:t>
            </a:r>
            <a:r>
              <a:rPr lang="en-GB" dirty="0"/>
              <a:t> / </a:t>
            </a:r>
            <a:r>
              <a:rPr lang="en-GB" dirty="0" err="1"/>
              <a:t>UBlockOrigin</a:t>
            </a:r>
            <a:endParaRPr lang="en-GB" dirty="0"/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GB" dirty="0"/>
              <a:t>Maintained by a bunch of data security activists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GB" dirty="0" err="1"/>
              <a:t>EasyList</a:t>
            </a:r>
            <a:r>
              <a:rPr lang="en-GB" dirty="0"/>
              <a:t> / </a:t>
            </a:r>
            <a:r>
              <a:rPr lang="en-GB" dirty="0" err="1"/>
              <a:t>EasyPrivacy</a:t>
            </a:r>
            <a:r>
              <a:rPr lang="en-GB" dirty="0"/>
              <a:t> (most popular)</a:t>
            </a:r>
          </a:p>
          <a:p>
            <a:pPr marL="2457450" lvl="5" indent="-171450">
              <a:buFont typeface="Arial" panose="020B0604020202020204" pitchFamily="34" charset="0"/>
              <a:buChar char="•"/>
            </a:pPr>
            <a:r>
              <a:rPr lang="en-GB" dirty="0"/>
              <a:t>Not going to go into depth on why now.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Didn’t want to reinvent the wheel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Set it up to use NPM packages / Webpack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Pre build JS libraries for doing common tasks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GB" dirty="0"/>
              <a:t>Sub-domains</a:t>
            </a:r>
          </a:p>
          <a:p>
            <a:pPr marL="2000250" marR="0" lvl="4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List syntax parsing</a:t>
            </a:r>
          </a:p>
          <a:p>
            <a:pPr marL="1828800" lvl="4" indent="0">
              <a:buFont typeface="Arial" panose="020B0604020202020204" pitchFamily="34" charset="0"/>
              <a:buNone/>
            </a:pPr>
            <a:endParaRPr lang="en-GB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5478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Algorithm for catching WS</a:t>
            </a:r>
          </a:p>
          <a:p>
            <a:r>
              <a:rPr lang="en-GB" dirty="0"/>
              <a:t>	</a:t>
            </a:r>
            <a:r>
              <a:rPr lang="en-GB" b="1" i="1" dirty="0"/>
              <a:t>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562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Extremely simplified version of filtering algorithm</a:t>
            </a:r>
          </a:p>
          <a:p>
            <a:r>
              <a:rPr lang="en-GB" dirty="0"/>
              <a:t>	Better understand </a:t>
            </a:r>
            <a:r>
              <a:rPr lang="en-GB" dirty="0" err="1"/>
              <a:t>whats</a:t>
            </a:r>
            <a:r>
              <a:rPr lang="en-GB" dirty="0"/>
              <a:t> going on under the hood</a:t>
            </a:r>
          </a:p>
          <a:p>
            <a:endParaRPr lang="en-GB" dirty="0"/>
          </a:p>
          <a:p>
            <a:r>
              <a:rPr lang="en-GB" dirty="0"/>
              <a:t>Dropping connection helps stop sites fighting against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045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Going to try do this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455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Second part</a:t>
            </a:r>
          </a:p>
          <a:p>
            <a:r>
              <a:rPr lang="en-GB" dirty="0"/>
              <a:t>Few key points I was particularly interested in</a:t>
            </a:r>
          </a:p>
          <a:p>
            <a:endParaRPr lang="en-GB" dirty="0"/>
          </a:p>
          <a:p>
            <a:r>
              <a:rPr lang="en-GB" b="1" i="1" dirty="0"/>
              <a:t>Talk around bullets</a:t>
            </a:r>
          </a:p>
          <a:p>
            <a:endParaRPr lang="en-GB" b="1" i="1" dirty="0"/>
          </a:p>
          <a:p>
            <a:r>
              <a:rPr lang="en-GB" b="0" i="0" dirty="0"/>
              <a:t>Region comparison -&gt; Preconceived ideas that certain countries would be worse (Russia)</a:t>
            </a:r>
          </a:p>
          <a:p>
            <a:r>
              <a:rPr lang="en-GB" b="0" i="0" dirty="0"/>
              <a:t>Is this a problem? Short answer is </a:t>
            </a:r>
            <a:r>
              <a:rPr lang="en-GB" b="1" i="1" dirty="0"/>
              <a:t>“Not yet”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875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F7A1DC-35F5-4132-B38B-D5E60623E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0963" y="105520"/>
            <a:ext cx="715119" cy="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4859090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C65473-1A2C-49EA-9AAD-537B328F31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0963" y="105520"/>
            <a:ext cx="715119" cy="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4876833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1B2FDA-7091-4C29-ACAF-0CDACC704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0963" y="105520"/>
            <a:ext cx="715119" cy="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5C407-AD48-47FC-881C-846A943D93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0963" y="105520"/>
            <a:ext cx="715119" cy="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C33EA5-48D7-406F-BAC4-FA7F486D1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0963" y="105520"/>
            <a:ext cx="715119" cy="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639FB-3870-4D9D-8D27-0C0D2D639C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0963" y="105520"/>
            <a:ext cx="715119" cy="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This 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54BCE0-2A48-410F-BC38-8C12CBB1EE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0963" y="105520"/>
            <a:ext cx="715119" cy="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A84FD9-880D-4C14-9D8C-98E5C1067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0963" y="105520"/>
            <a:ext cx="715119" cy="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95647F-4057-401F-A7EE-BC8E09DB1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0963" y="105520"/>
            <a:ext cx="715119" cy="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A4C263-51D3-46C1-83A8-94D83FA23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0963" y="105520"/>
            <a:ext cx="715119" cy="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Caption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chart" Target="../charts/chart3.xml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chart" Target="../charts/chart4.xml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chart" Target="../charts/chart5.xml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0DEFFB-7B7B-4B05-9934-BA8C4B92C93B}"/>
              </a:ext>
            </a:extLst>
          </p:cNvPr>
          <p:cNvSpPr/>
          <p:nvPr/>
        </p:nvSpPr>
        <p:spPr>
          <a:xfrm>
            <a:off x="1170447" y="3507955"/>
            <a:ext cx="1020555" cy="617222"/>
          </a:xfrm>
          <a:custGeom>
            <a:avLst/>
            <a:gdLst>
              <a:gd name="connsiteX0" fmla="*/ 105539 w 1020555"/>
              <a:gd name="connsiteY0" fmla="*/ 0 h 617221"/>
              <a:gd name="connsiteX1" fmla="*/ 121794 w 1020555"/>
              <a:gd name="connsiteY1" fmla="*/ 28417 h 617221"/>
              <a:gd name="connsiteX2" fmla="*/ 397772 w 1020555"/>
              <a:gd name="connsiteY2" fmla="*/ 140005 h 617221"/>
              <a:gd name="connsiteX3" fmla="*/ 411889 w 1020555"/>
              <a:gd name="connsiteY3" fmla="*/ 202889 h 617221"/>
              <a:gd name="connsiteX4" fmla="*/ 413905 w 1020555"/>
              <a:gd name="connsiteY4" fmla="*/ 409872 h 617221"/>
              <a:gd name="connsiteX5" fmla="*/ 488889 w 1020555"/>
              <a:gd name="connsiteY5" fmla="*/ 474833 h 617221"/>
              <a:gd name="connsiteX6" fmla="*/ 537778 w 1020555"/>
              <a:gd name="connsiteY6" fmla="*/ 425944 h 617221"/>
              <a:gd name="connsiteX7" fmla="*/ 541811 w 1020555"/>
              <a:gd name="connsiteY7" fmla="*/ 346805 h 617221"/>
              <a:gd name="connsiteX8" fmla="*/ 541811 w 1020555"/>
              <a:gd name="connsiteY8" fmla="*/ 38561 h 617221"/>
              <a:gd name="connsiteX9" fmla="*/ 620950 w 1020555"/>
              <a:gd name="connsiteY9" fmla="*/ 34528 h 617221"/>
              <a:gd name="connsiteX10" fmla="*/ 716344 w 1020555"/>
              <a:gd name="connsiteY10" fmla="*/ 34528 h 617221"/>
              <a:gd name="connsiteX11" fmla="*/ 718361 w 1020555"/>
              <a:gd name="connsiteY11" fmla="*/ 397711 h 617221"/>
              <a:gd name="connsiteX12" fmla="*/ 720377 w 1020555"/>
              <a:gd name="connsiteY12" fmla="*/ 411889 h 617221"/>
              <a:gd name="connsiteX13" fmla="*/ 791389 w 1020555"/>
              <a:gd name="connsiteY13" fmla="*/ 476850 h 617221"/>
              <a:gd name="connsiteX14" fmla="*/ 848222 w 1020555"/>
              <a:gd name="connsiteY14" fmla="*/ 413966 h 617221"/>
              <a:gd name="connsiteX15" fmla="*/ 852255 w 1020555"/>
              <a:gd name="connsiteY15" fmla="*/ 381516 h 617221"/>
              <a:gd name="connsiteX16" fmla="*/ 852255 w 1020555"/>
              <a:gd name="connsiteY16" fmla="*/ 36667 h 617221"/>
              <a:gd name="connsiteX17" fmla="*/ 1022694 w 1020555"/>
              <a:gd name="connsiteY17" fmla="*/ 36667 h 617221"/>
              <a:gd name="connsiteX18" fmla="*/ 1022694 w 1020555"/>
              <a:gd name="connsiteY18" fmla="*/ 409872 h 617221"/>
              <a:gd name="connsiteX19" fmla="*/ 1016583 w 1020555"/>
              <a:gd name="connsiteY19" fmla="*/ 440428 h 617221"/>
              <a:gd name="connsiteX20" fmla="*/ 1016583 w 1020555"/>
              <a:gd name="connsiteY20" fmla="*/ 446539 h 617221"/>
              <a:gd name="connsiteX21" fmla="*/ 681755 w 1020555"/>
              <a:gd name="connsiteY21" fmla="*/ 602800 h 617221"/>
              <a:gd name="connsiteX22" fmla="*/ 635128 w 1020555"/>
              <a:gd name="connsiteY22" fmla="*/ 574444 h 617221"/>
              <a:gd name="connsiteX23" fmla="*/ 627000 w 1020555"/>
              <a:gd name="connsiteY23" fmla="*/ 566316 h 617221"/>
              <a:gd name="connsiteX24" fmla="*/ 346989 w 1020555"/>
              <a:gd name="connsiteY24" fmla="*/ 582328 h 617221"/>
              <a:gd name="connsiteX25" fmla="*/ 235400 w 1020555"/>
              <a:gd name="connsiteY25" fmla="*/ 318572 h 617221"/>
              <a:gd name="connsiteX26" fmla="*/ 235400 w 1020555"/>
              <a:gd name="connsiteY26" fmla="*/ 227272 h 617221"/>
              <a:gd name="connsiteX27" fmla="*/ 239433 w 1020555"/>
              <a:gd name="connsiteY27" fmla="*/ 221161 h 617221"/>
              <a:gd name="connsiteX28" fmla="*/ 221100 w 1020555"/>
              <a:gd name="connsiteY28" fmla="*/ 184494 h 617221"/>
              <a:gd name="connsiteX29" fmla="*/ 174411 w 1020555"/>
              <a:gd name="connsiteY29" fmla="*/ 180461 h 617221"/>
              <a:gd name="connsiteX30" fmla="*/ 186633 w 1020555"/>
              <a:gd name="connsiteY30" fmla="*/ 214928 h 617221"/>
              <a:gd name="connsiteX31" fmla="*/ 160233 w 1020555"/>
              <a:gd name="connsiteY31" fmla="*/ 204783 h 617221"/>
              <a:gd name="connsiteX32" fmla="*/ 0 w 1020555"/>
              <a:gd name="connsiteY32" fmla="*/ 135972 h 617221"/>
              <a:gd name="connsiteX33" fmla="*/ 2017 w 1020555"/>
              <a:gd name="connsiteY33" fmla="*/ 125828 h 617221"/>
              <a:gd name="connsiteX34" fmla="*/ 28417 w 1020555"/>
              <a:gd name="connsiteY34" fmla="*/ 93378 h 617221"/>
              <a:gd name="connsiteX35" fmla="*/ 46750 w 1020555"/>
              <a:gd name="connsiteY35" fmla="*/ 73089 h 617221"/>
              <a:gd name="connsiteX36" fmla="*/ 55000 w 1020555"/>
              <a:gd name="connsiteY36" fmla="*/ 61111 h 617221"/>
              <a:gd name="connsiteX37" fmla="*/ 62883 w 1020555"/>
              <a:gd name="connsiteY37" fmla="*/ 50722 h 617221"/>
              <a:gd name="connsiteX38" fmla="*/ 75106 w 1020555"/>
              <a:gd name="connsiteY38" fmla="*/ 36544 h 617221"/>
              <a:gd name="connsiteX39" fmla="*/ 89283 w 1020555"/>
              <a:gd name="connsiteY39" fmla="*/ 20289 h 617221"/>
              <a:gd name="connsiteX40" fmla="*/ 91300 w 1020555"/>
              <a:gd name="connsiteY40" fmla="*/ 16256 h 617221"/>
              <a:gd name="connsiteX41" fmla="*/ 101444 w 1020555"/>
              <a:gd name="connsiteY41" fmla="*/ 4033 h 61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20555" h="617221">
                <a:moveTo>
                  <a:pt x="105539" y="0"/>
                </a:moveTo>
                <a:cubicBezTo>
                  <a:pt x="113082" y="8088"/>
                  <a:pt x="118647" y="17815"/>
                  <a:pt x="121794" y="28417"/>
                </a:cubicBezTo>
                <a:cubicBezTo>
                  <a:pt x="248946" y="-4176"/>
                  <a:pt x="340939" y="33020"/>
                  <a:pt x="397772" y="140005"/>
                </a:cubicBezTo>
                <a:lnTo>
                  <a:pt x="411889" y="202889"/>
                </a:lnTo>
                <a:lnTo>
                  <a:pt x="413905" y="409872"/>
                </a:lnTo>
                <a:cubicBezTo>
                  <a:pt x="422053" y="450328"/>
                  <a:pt x="447048" y="471981"/>
                  <a:pt x="488889" y="474833"/>
                </a:cubicBezTo>
                <a:cubicBezTo>
                  <a:pt x="509259" y="466685"/>
                  <a:pt x="525555" y="450389"/>
                  <a:pt x="537778" y="425944"/>
                </a:cubicBezTo>
                <a:cubicBezTo>
                  <a:pt x="542164" y="399808"/>
                  <a:pt x="543517" y="373252"/>
                  <a:pt x="541811" y="346805"/>
                </a:cubicBezTo>
                <a:lnTo>
                  <a:pt x="541811" y="38561"/>
                </a:lnTo>
                <a:cubicBezTo>
                  <a:pt x="567781" y="32810"/>
                  <a:pt x="594530" y="31447"/>
                  <a:pt x="620950" y="34528"/>
                </a:cubicBezTo>
                <a:lnTo>
                  <a:pt x="716344" y="34528"/>
                </a:lnTo>
                <a:lnTo>
                  <a:pt x="718361" y="397711"/>
                </a:lnTo>
                <a:lnTo>
                  <a:pt x="720377" y="411889"/>
                </a:lnTo>
                <a:cubicBezTo>
                  <a:pt x="727143" y="452630"/>
                  <a:pt x="750811" y="474283"/>
                  <a:pt x="791389" y="476850"/>
                </a:cubicBezTo>
                <a:cubicBezTo>
                  <a:pt x="819909" y="467398"/>
                  <a:pt x="838854" y="446437"/>
                  <a:pt x="848222" y="413966"/>
                </a:cubicBezTo>
                <a:lnTo>
                  <a:pt x="852255" y="381516"/>
                </a:lnTo>
                <a:lnTo>
                  <a:pt x="852255" y="36667"/>
                </a:lnTo>
                <a:lnTo>
                  <a:pt x="1022694" y="36667"/>
                </a:lnTo>
                <a:lnTo>
                  <a:pt x="1022694" y="409872"/>
                </a:lnTo>
                <a:cubicBezTo>
                  <a:pt x="1022511" y="420342"/>
                  <a:pt x="1020445" y="430693"/>
                  <a:pt x="1016583" y="440428"/>
                </a:cubicBezTo>
                <a:lnTo>
                  <a:pt x="1016583" y="446539"/>
                </a:lnTo>
                <a:cubicBezTo>
                  <a:pt x="957061" y="602087"/>
                  <a:pt x="845454" y="654176"/>
                  <a:pt x="681755" y="602800"/>
                </a:cubicBezTo>
                <a:lnTo>
                  <a:pt x="635128" y="574444"/>
                </a:lnTo>
                <a:lnTo>
                  <a:pt x="627000" y="566316"/>
                </a:lnTo>
                <a:cubicBezTo>
                  <a:pt x="543074" y="632481"/>
                  <a:pt x="449737" y="637816"/>
                  <a:pt x="346989" y="582328"/>
                </a:cubicBezTo>
                <a:cubicBezTo>
                  <a:pt x="261759" y="521461"/>
                  <a:pt x="224563" y="433542"/>
                  <a:pt x="235400" y="318572"/>
                </a:cubicBezTo>
                <a:lnTo>
                  <a:pt x="235400" y="227272"/>
                </a:lnTo>
                <a:lnTo>
                  <a:pt x="239433" y="221161"/>
                </a:lnTo>
                <a:cubicBezTo>
                  <a:pt x="236699" y="207523"/>
                  <a:pt x="230369" y="194864"/>
                  <a:pt x="221100" y="184494"/>
                </a:cubicBezTo>
                <a:cubicBezTo>
                  <a:pt x="206186" y="178961"/>
                  <a:pt x="190053" y="177567"/>
                  <a:pt x="174411" y="180461"/>
                </a:cubicBezTo>
                <a:cubicBezTo>
                  <a:pt x="179553" y="191543"/>
                  <a:pt x="183645" y="203083"/>
                  <a:pt x="186633" y="214928"/>
                </a:cubicBezTo>
                <a:cubicBezTo>
                  <a:pt x="177305" y="213127"/>
                  <a:pt x="168367" y="209693"/>
                  <a:pt x="160233" y="204783"/>
                </a:cubicBezTo>
                <a:lnTo>
                  <a:pt x="0" y="135972"/>
                </a:lnTo>
                <a:lnTo>
                  <a:pt x="2017" y="125828"/>
                </a:lnTo>
                <a:cubicBezTo>
                  <a:pt x="11726" y="115784"/>
                  <a:pt x="20558" y="104928"/>
                  <a:pt x="28417" y="93378"/>
                </a:cubicBezTo>
                <a:lnTo>
                  <a:pt x="46750" y="73089"/>
                </a:lnTo>
                <a:lnTo>
                  <a:pt x="55000" y="61111"/>
                </a:lnTo>
                <a:lnTo>
                  <a:pt x="62883" y="50722"/>
                </a:lnTo>
                <a:cubicBezTo>
                  <a:pt x="67929" y="46929"/>
                  <a:pt x="72097" y="42093"/>
                  <a:pt x="75106" y="36544"/>
                </a:cubicBezTo>
                <a:cubicBezTo>
                  <a:pt x="79328" y="30707"/>
                  <a:pt x="84074" y="25266"/>
                  <a:pt x="89283" y="20289"/>
                </a:cubicBezTo>
                <a:lnTo>
                  <a:pt x="91300" y="16256"/>
                </a:lnTo>
                <a:lnTo>
                  <a:pt x="101444" y="4033"/>
                </a:ln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84428B-61FE-4FF6-B67F-B68FE174A2CF}"/>
              </a:ext>
            </a:extLst>
          </p:cNvPr>
          <p:cNvSpPr/>
          <p:nvPr/>
        </p:nvSpPr>
        <p:spPr>
          <a:xfrm>
            <a:off x="2263602" y="3540405"/>
            <a:ext cx="391111" cy="586666"/>
          </a:xfrm>
          <a:custGeom>
            <a:avLst/>
            <a:gdLst>
              <a:gd name="connsiteX0" fmla="*/ 0 w 391110"/>
              <a:gd name="connsiteY0" fmla="*/ 0 h 586666"/>
              <a:gd name="connsiteX1" fmla="*/ 387567 w 391110"/>
              <a:gd name="connsiteY1" fmla="*/ 0 h 586666"/>
              <a:gd name="connsiteX2" fmla="*/ 395694 w 391110"/>
              <a:gd name="connsiteY2" fmla="*/ 12222 h 586666"/>
              <a:gd name="connsiteX3" fmla="*/ 395694 w 391110"/>
              <a:gd name="connsiteY3" fmla="*/ 115683 h 586666"/>
              <a:gd name="connsiteX4" fmla="*/ 393678 w 391110"/>
              <a:gd name="connsiteY4" fmla="*/ 142083 h 586666"/>
              <a:gd name="connsiteX5" fmla="*/ 158278 w 391110"/>
              <a:gd name="connsiteY5" fmla="*/ 142083 h 586666"/>
              <a:gd name="connsiteX6" fmla="*/ 146055 w 391110"/>
              <a:gd name="connsiteY6" fmla="*/ 144100 h 586666"/>
              <a:gd name="connsiteX7" fmla="*/ 146055 w 391110"/>
              <a:gd name="connsiteY7" fmla="*/ 192989 h 586666"/>
              <a:gd name="connsiteX8" fmla="*/ 148072 w 391110"/>
              <a:gd name="connsiteY8" fmla="*/ 199100 h 586666"/>
              <a:gd name="connsiteX9" fmla="*/ 395633 w 391110"/>
              <a:gd name="connsiteY9" fmla="*/ 199100 h 586666"/>
              <a:gd name="connsiteX10" fmla="*/ 395633 w 391110"/>
              <a:gd name="connsiteY10" fmla="*/ 320589 h 586666"/>
              <a:gd name="connsiteX11" fmla="*/ 393616 w 391110"/>
              <a:gd name="connsiteY11" fmla="*/ 340878 h 586666"/>
              <a:gd name="connsiteX12" fmla="*/ 158278 w 391110"/>
              <a:gd name="connsiteY12" fmla="*/ 340878 h 586666"/>
              <a:gd name="connsiteX13" fmla="*/ 146055 w 391110"/>
              <a:gd name="connsiteY13" fmla="*/ 342894 h 586666"/>
              <a:gd name="connsiteX14" fmla="*/ 146055 w 391110"/>
              <a:gd name="connsiteY14" fmla="*/ 436272 h 586666"/>
              <a:gd name="connsiteX15" fmla="*/ 148072 w 391110"/>
              <a:gd name="connsiteY15" fmla="*/ 446416 h 586666"/>
              <a:gd name="connsiteX16" fmla="*/ 395633 w 391110"/>
              <a:gd name="connsiteY16" fmla="*/ 446416 h 586666"/>
              <a:gd name="connsiteX17" fmla="*/ 395633 w 391110"/>
              <a:gd name="connsiteY17" fmla="*/ 588439 h 586666"/>
              <a:gd name="connsiteX18" fmla="*/ 0 w 391110"/>
              <a:gd name="connsiteY18" fmla="*/ 588439 h 58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1110" h="586666">
                <a:moveTo>
                  <a:pt x="0" y="0"/>
                </a:moveTo>
                <a:lnTo>
                  <a:pt x="387567" y="0"/>
                </a:lnTo>
                <a:cubicBezTo>
                  <a:pt x="394331" y="0"/>
                  <a:pt x="397039" y="4074"/>
                  <a:pt x="395694" y="12222"/>
                </a:cubicBezTo>
                <a:lnTo>
                  <a:pt x="395694" y="115683"/>
                </a:lnTo>
                <a:cubicBezTo>
                  <a:pt x="397002" y="124524"/>
                  <a:pt x="396312" y="133544"/>
                  <a:pt x="393678" y="142083"/>
                </a:cubicBezTo>
                <a:lnTo>
                  <a:pt x="158278" y="142083"/>
                </a:lnTo>
                <a:lnTo>
                  <a:pt x="146055" y="144100"/>
                </a:lnTo>
                <a:lnTo>
                  <a:pt x="146055" y="192989"/>
                </a:lnTo>
                <a:lnTo>
                  <a:pt x="148072" y="199100"/>
                </a:lnTo>
                <a:lnTo>
                  <a:pt x="395633" y="199100"/>
                </a:lnTo>
                <a:lnTo>
                  <a:pt x="395633" y="320589"/>
                </a:lnTo>
                <a:cubicBezTo>
                  <a:pt x="396868" y="327408"/>
                  <a:pt x="396171" y="334436"/>
                  <a:pt x="393616" y="340878"/>
                </a:cubicBezTo>
                <a:lnTo>
                  <a:pt x="158278" y="340878"/>
                </a:lnTo>
                <a:lnTo>
                  <a:pt x="146055" y="342894"/>
                </a:lnTo>
                <a:lnTo>
                  <a:pt x="146055" y="436272"/>
                </a:lnTo>
                <a:lnTo>
                  <a:pt x="148072" y="446416"/>
                </a:lnTo>
                <a:lnTo>
                  <a:pt x="395633" y="446416"/>
                </a:lnTo>
                <a:lnTo>
                  <a:pt x="395633" y="588439"/>
                </a:lnTo>
                <a:lnTo>
                  <a:pt x="0" y="588439"/>
                </a:ln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48A2D6-7BD5-44FD-BE55-4A226F21B67F}"/>
              </a:ext>
            </a:extLst>
          </p:cNvPr>
          <p:cNvSpPr/>
          <p:nvPr/>
        </p:nvSpPr>
        <p:spPr>
          <a:xfrm>
            <a:off x="2720163" y="3544622"/>
            <a:ext cx="458333" cy="580555"/>
          </a:xfrm>
          <a:custGeom>
            <a:avLst/>
            <a:gdLst>
              <a:gd name="connsiteX0" fmla="*/ 0 w 458333"/>
              <a:gd name="connsiteY0" fmla="*/ 0 h 580555"/>
              <a:gd name="connsiteX1" fmla="*/ 251594 w 458333"/>
              <a:gd name="connsiteY1" fmla="*/ 0 h 580555"/>
              <a:gd name="connsiteX2" fmla="*/ 286061 w 458333"/>
              <a:gd name="connsiteY2" fmla="*/ 4033 h 580555"/>
              <a:gd name="connsiteX3" fmla="*/ 300239 w 458333"/>
              <a:gd name="connsiteY3" fmla="*/ 8067 h 580555"/>
              <a:gd name="connsiteX4" fmla="*/ 322544 w 458333"/>
              <a:gd name="connsiteY4" fmla="*/ 14178 h 580555"/>
              <a:gd name="connsiteX5" fmla="*/ 407794 w 458333"/>
              <a:gd name="connsiteY5" fmla="*/ 209000 h 580555"/>
              <a:gd name="connsiteX6" fmla="*/ 389461 w 458333"/>
              <a:gd name="connsiteY6" fmla="*/ 239555 h 580555"/>
              <a:gd name="connsiteX7" fmla="*/ 385428 w 458333"/>
              <a:gd name="connsiteY7" fmla="*/ 243589 h 580555"/>
              <a:gd name="connsiteX8" fmla="*/ 446539 w 458333"/>
              <a:gd name="connsiteY8" fmla="*/ 462733 h 580555"/>
              <a:gd name="connsiteX9" fmla="*/ 341000 w 458333"/>
              <a:gd name="connsiteY9" fmla="*/ 566194 h 580555"/>
              <a:gd name="connsiteX10" fmla="*/ 300422 w 458333"/>
              <a:gd name="connsiteY10" fmla="*/ 576339 h 580555"/>
              <a:gd name="connsiteX11" fmla="*/ 284167 w 458333"/>
              <a:gd name="connsiteY11" fmla="*/ 580372 h 580555"/>
              <a:gd name="connsiteX12" fmla="*/ 271944 w 458333"/>
              <a:gd name="connsiteY12" fmla="*/ 582389 h 580555"/>
              <a:gd name="connsiteX13" fmla="*/ 247500 w 458333"/>
              <a:gd name="connsiteY13" fmla="*/ 584405 h 580555"/>
              <a:gd name="connsiteX14" fmla="*/ 0 w 458333"/>
              <a:gd name="connsiteY14" fmla="*/ 584405 h 580555"/>
              <a:gd name="connsiteX15" fmla="*/ 148133 w 458333"/>
              <a:gd name="connsiteY15" fmla="*/ 338861 h 580555"/>
              <a:gd name="connsiteX16" fmla="*/ 146117 w 458333"/>
              <a:gd name="connsiteY16" fmla="*/ 389583 h 580555"/>
              <a:gd name="connsiteX17" fmla="*/ 146117 w 458333"/>
              <a:gd name="connsiteY17" fmla="*/ 426250 h 580555"/>
              <a:gd name="connsiteX18" fmla="*/ 148133 w 458333"/>
              <a:gd name="connsiteY18" fmla="*/ 448555 h 580555"/>
              <a:gd name="connsiteX19" fmla="*/ 308428 w 458333"/>
              <a:gd name="connsiteY19" fmla="*/ 361044 h 580555"/>
              <a:gd name="connsiteX20" fmla="*/ 282028 w 458333"/>
              <a:gd name="connsiteY20" fmla="*/ 342711 h 580555"/>
              <a:gd name="connsiteX21" fmla="*/ 269805 w 458333"/>
              <a:gd name="connsiteY21" fmla="*/ 340694 h 580555"/>
              <a:gd name="connsiteX22" fmla="*/ 255628 w 458333"/>
              <a:gd name="connsiteY22" fmla="*/ 338678 h 580555"/>
              <a:gd name="connsiteX23" fmla="*/ 146117 w 458333"/>
              <a:gd name="connsiteY23" fmla="*/ 137989 h 580555"/>
              <a:gd name="connsiteX24" fmla="*/ 146117 w 458333"/>
              <a:gd name="connsiteY24" fmla="*/ 196839 h 580555"/>
              <a:gd name="connsiteX25" fmla="*/ 148133 w 458333"/>
              <a:gd name="connsiteY25" fmla="*/ 202950 h 580555"/>
              <a:gd name="connsiteX26" fmla="*/ 267850 w 458333"/>
              <a:gd name="connsiteY26" fmla="*/ 147950 h 580555"/>
              <a:gd name="connsiteX27" fmla="*/ 249517 w 458333"/>
              <a:gd name="connsiteY27" fmla="*/ 137805 h 580555"/>
              <a:gd name="connsiteX28" fmla="*/ 148072 w 458333"/>
              <a:gd name="connsiteY28" fmla="*/ 135789 h 580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8333" h="580555">
                <a:moveTo>
                  <a:pt x="0" y="0"/>
                </a:moveTo>
                <a:lnTo>
                  <a:pt x="251594" y="0"/>
                </a:lnTo>
                <a:cubicBezTo>
                  <a:pt x="262845" y="2918"/>
                  <a:pt x="274444" y="4275"/>
                  <a:pt x="286061" y="4033"/>
                </a:cubicBezTo>
                <a:lnTo>
                  <a:pt x="300239" y="8067"/>
                </a:lnTo>
                <a:lnTo>
                  <a:pt x="322544" y="14178"/>
                </a:lnTo>
                <a:cubicBezTo>
                  <a:pt x="403700" y="52067"/>
                  <a:pt x="432116" y="117008"/>
                  <a:pt x="407794" y="209000"/>
                </a:cubicBezTo>
                <a:lnTo>
                  <a:pt x="389461" y="239555"/>
                </a:lnTo>
                <a:lnTo>
                  <a:pt x="385428" y="243589"/>
                </a:lnTo>
                <a:cubicBezTo>
                  <a:pt x="455748" y="299037"/>
                  <a:pt x="476117" y="372085"/>
                  <a:pt x="446539" y="462733"/>
                </a:cubicBezTo>
                <a:cubicBezTo>
                  <a:pt x="426170" y="507548"/>
                  <a:pt x="390989" y="542035"/>
                  <a:pt x="341000" y="566194"/>
                </a:cubicBezTo>
                <a:cubicBezTo>
                  <a:pt x="327824" y="570848"/>
                  <a:pt x="314239" y="574245"/>
                  <a:pt x="300422" y="576339"/>
                </a:cubicBezTo>
                <a:lnTo>
                  <a:pt x="284167" y="580372"/>
                </a:lnTo>
                <a:lnTo>
                  <a:pt x="271944" y="582389"/>
                </a:lnTo>
                <a:cubicBezTo>
                  <a:pt x="263755" y="581020"/>
                  <a:pt x="255353" y="581716"/>
                  <a:pt x="247500" y="584405"/>
                </a:cubicBezTo>
                <a:lnTo>
                  <a:pt x="0" y="584405"/>
                </a:lnTo>
                <a:close/>
                <a:moveTo>
                  <a:pt x="148133" y="338861"/>
                </a:moveTo>
                <a:cubicBezTo>
                  <a:pt x="145279" y="355611"/>
                  <a:pt x="144601" y="372660"/>
                  <a:pt x="146117" y="389583"/>
                </a:cubicBezTo>
                <a:lnTo>
                  <a:pt x="146117" y="426250"/>
                </a:lnTo>
                <a:lnTo>
                  <a:pt x="148133" y="448555"/>
                </a:lnTo>
                <a:cubicBezTo>
                  <a:pt x="276632" y="459148"/>
                  <a:pt x="330061" y="429978"/>
                  <a:pt x="308428" y="361044"/>
                </a:cubicBezTo>
                <a:cubicBezTo>
                  <a:pt x="301400" y="352713"/>
                  <a:pt x="292288" y="346389"/>
                  <a:pt x="282028" y="342711"/>
                </a:cubicBezTo>
                <a:lnTo>
                  <a:pt x="269805" y="340694"/>
                </a:lnTo>
                <a:lnTo>
                  <a:pt x="255628" y="338678"/>
                </a:lnTo>
                <a:close/>
                <a:moveTo>
                  <a:pt x="146117" y="137989"/>
                </a:moveTo>
                <a:lnTo>
                  <a:pt x="146117" y="196839"/>
                </a:lnTo>
                <a:lnTo>
                  <a:pt x="148133" y="202950"/>
                </a:lnTo>
                <a:cubicBezTo>
                  <a:pt x="237398" y="212402"/>
                  <a:pt x="277304" y="194069"/>
                  <a:pt x="267850" y="147950"/>
                </a:cubicBezTo>
                <a:cubicBezTo>
                  <a:pt x="262594" y="143211"/>
                  <a:pt x="256324" y="139740"/>
                  <a:pt x="249517" y="137805"/>
                </a:cubicBezTo>
                <a:lnTo>
                  <a:pt x="148072" y="135789"/>
                </a:ln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6108177-D551-4E79-AA09-F2AFDD31B0F6}"/>
              </a:ext>
            </a:extLst>
          </p:cNvPr>
          <p:cNvSpPr/>
          <p:nvPr/>
        </p:nvSpPr>
        <p:spPr>
          <a:xfrm>
            <a:off x="3197074" y="3520177"/>
            <a:ext cx="617222" cy="605000"/>
          </a:xfrm>
          <a:custGeom>
            <a:avLst/>
            <a:gdLst>
              <a:gd name="connsiteX0" fmla="*/ 133833 w 617221"/>
              <a:gd name="connsiteY0" fmla="*/ 217067 h 604999"/>
              <a:gd name="connsiteX1" fmla="*/ 352978 w 617221"/>
              <a:gd name="connsiteY1" fmla="*/ 0 h 604999"/>
              <a:gd name="connsiteX2" fmla="*/ 409811 w 617221"/>
              <a:gd name="connsiteY2" fmla="*/ 0 h 604999"/>
              <a:gd name="connsiteX3" fmla="*/ 415922 w 617221"/>
              <a:gd name="connsiteY3" fmla="*/ 2017 h 604999"/>
              <a:gd name="connsiteX4" fmla="*/ 466644 w 617221"/>
              <a:gd name="connsiteY4" fmla="*/ 4033 h 604999"/>
              <a:gd name="connsiteX5" fmla="*/ 482900 w 617221"/>
              <a:gd name="connsiteY5" fmla="*/ 6050 h 604999"/>
              <a:gd name="connsiteX6" fmla="*/ 495122 w 617221"/>
              <a:gd name="connsiteY6" fmla="*/ 8067 h 604999"/>
              <a:gd name="connsiteX7" fmla="*/ 517427 w 617221"/>
              <a:gd name="connsiteY7" fmla="*/ 14178 h 604999"/>
              <a:gd name="connsiteX8" fmla="*/ 523539 w 617221"/>
              <a:gd name="connsiteY8" fmla="*/ 14178 h 604999"/>
              <a:gd name="connsiteX9" fmla="*/ 592533 w 617221"/>
              <a:gd name="connsiteY9" fmla="*/ 46628 h 604999"/>
              <a:gd name="connsiteX10" fmla="*/ 598644 w 617221"/>
              <a:gd name="connsiteY10" fmla="*/ 50661 h 604999"/>
              <a:gd name="connsiteX11" fmla="*/ 580311 w 617221"/>
              <a:gd name="connsiteY11" fmla="*/ 89222 h 604999"/>
              <a:gd name="connsiteX12" fmla="*/ 578294 w 617221"/>
              <a:gd name="connsiteY12" fmla="*/ 95333 h 604999"/>
              <a:gd name="connsiteX13" fmla="*/ 564116 w 617221"/>
              <a:gd name="connsiteY13" fmla="*/ 125889 h 604999"/>
              <a:gd name="connsiteX14" fmla="*/ 535700 w 617221"/>
              <a:gd name="connsiteY14" fmla="*/ 180889 h 604999"/>
              <a:gd name="connsiteX15" fmla="*/ 328717 w 617221"/>
              <a:gd name="connsiteY15" fmla="*/ 146422 h 604999"/>
              <a:gd name="connsiteX16" fmla="*/ 308428 w 617221"/>
              <a:gd name="connsiteY16" fmla="*/ 164755 h 604999"/>
              <a:gd name="connsiteX17" fmla="*/ 314539 w 617221"/>
              <a:gd name="connsiteY17" fmla="*/ 189200 h 604999"/>
              <a:gd name="connsiteX18" fmla="*/ 342955 w 617221"/>
              <a:gd name="connsiteY18" fmla="*/ 207533 h 604999"/>
              <a:gd name="connsiteX19" fmla="*/ 367400 w 617221"/>
              <a:gd name="connsiteY19" fmla="*/ 217678 h 604999"/>
              <a:gd name="connsiteX20" fmla="*/ 399483 w 617221"/>
              <a:gd name="connsiteY20" fmla="*/ 227211 h 604999"/>
              <a:gd name="connsiteX21" fmla="*/ 415739 w 617221"/>
              <a:gd name="connsiteY21" fmla="*/ 233322 h 604999"/>
              <a:gd name="connsiteX22" fmla="*/ 486750 w 617221"/>
              <a:gd name="connsiteY22" fmla="*/ 257767 h 604999"/>
              <a:gd name="connsiteX23" fmla="*/ 511194 w 617221"/>
              <a:gd name="connsiteY23" fmla="*/ 267911 h 604999"/>
              <a:gd name="connsiteX24" fmla="*/ 517305 w 617221"/>
              <a:gd name="connsiteY24" fmla="*/ 269928 h 604999"/>
              <a:gd name="connsiteX25" fmla="*/ 566194 w 617221"/>
              <a:gd name="connsiteY25" fmla="*/ 300483 h 604999"/>
              <a:gd name="connsiteX26" fmla="*/ 608972 w 617221"/>
              <a:gd name="connsiteY26" fmla="*/ 359333 h 604999"/>
              <a:gd name="connsiteX27" fmla="*/ 478928 w 617221"/>
              <a:gd name="connsiteY27" fmla="*/ 588377 h 604999"/>
              <a:gd name="connsiteX28" fmla="*/ 117761 w 617221"/>
              <a:gd name="connsiteY28" fmla="*/ 557822 h 604999"/>
              <a:gd name="connsiteX29" fmla="*/ 79200 w 617221"/>
              <a:gd name="connsiteY29" fmla="*/ 529405 h 604999"/>
              <a:gd name="connsiteX30" fmla="*/ 69055 w 617221"/>
              <a:gd name="connsiteY30" fmla="*/ 521278 h 604999"/>
              <a:gd name="connsiteX31" fmla="*/ 44611 w 617221"/>
              <a:gd name="connsiteY31" fmla="*/ 549694 h 604999"/>
              <a:gd name="connsiteX32" fmla="*/ 36483 w 617221"/>
              <a:gd name="connsiteY32" fmla="*/ 559839 h 604999"/>
              <a:gd name="connsiteX33" fmla="*/ 28355 w 617221"/>
              <a:gd name="connsiteY33" fmla="*/ 569983 h 604999"/>
              <a:gd name="connsiteX34" fmla="*/ 22244 w 617221"/>
              <a:gd name="connsiteY34" fmla="*/ 574016 h 604999"/>
              <a:gd name="connsiteX35" fmla="*/ 18211 w 617221"/>
              <a:gd name="connsiteY35" fmla="*/ 533439 h 604999"/>
              <a:gd name="connsiteX36" fmla="*/ 16194 w 617221"/>
              <a:gd name="connsiteY36" fmla="*/ 521216 h 604999"/>
              <a:gd name="connsiteX37" fmla="*/ 14178 w 617221"/>
              <a:gd name="connsiteY37" fmla="*/ 502883 h 604999"/>
              <a:gd name="connsiteX38" fmla="*/ 12100 w 617221"/>
              <a:gd name="connsiteY38" fmla="*/ 488889 h 604999"/>
              <a:gd name="connsiteX39" fmla="*/ 10083 w 617221"/>
              <a:gd name="connsiteY39" fmla="*/ 482778 h 604999"/>
              <a:gd name="connsiteX40" fmla="*/ 10083 w 617221"/>
              <a:gd name="connsiteY40" fmla="*/ 470555 h 604999"/>
              <a:gd name="connsiteX41" fmla="*/ 8067 w 617221"/>
              <a:gd name="connsiteY41" fmla="*/ 456378 h 604999"/>
              <a:gd name="connsiteX42" fmla="*/ 4033 w 617221"/>
              <a:gd name="connsiteY42" fmla="*/ 429978 h 604999"/>
              <a:gd name="connsiteX43" fmla="*/ 2017 w 617221"/>
              <a:gd name="connsiteY43" fmla="*/ 411644 h 604999"/>
              <a:gd name="connsiteX44" fmla="*/ 0 w 617221"/>
              <a:gd name="connsiteY44" fmla="*/ 403516 h 604999"/>
              <a:gd name="connsiteX45" fmla="*/ 0 w 617221"/>
              <a:gd name="connsiteY45" fmla="*/ 377361 h 604999"/>
              <a:gd name="connsiteX46" fmla="*/ 180583 w 617221"/>
              <a:gd name="connsiteY46" fmla="*/ 375344 h 604999"/>
              <a:gd name="connsiteX47" fmla="*/ 158278 w 617221"/>
              <a:gd name="connsiteY47" fmla="*/ 405900 h 604999"/>
              <a:gd name="connsiteX48" fmla="*/ 180583 w 617221"/>
              <a:gd name="connsiteY48" fmla="*/ 418122 h 604999"/>
              <a:gd name="connsiteX49" fmla="*/ 188711 w 617221"/>
              <a:gd name="connsiteY49" fmla="*/ 424233 h 604999"/>
              <a:gd name="connsiteX50" fmla="*/ 192744 w 617221"/>
              <a:gd name="connsiteY50" fmla="*/ 422216 h 604999"/>
              <a:gd name="connsiteX51" fmla="*/ 420016 w 617221"/>
              <a:gd name="connsiteY51" fmla="*/ 456683 h 604999"/>
              <a:gd name="connsiteX52" fmla="*/ 438350 w 617221"/>
              <a:gd name="connsiteY52" fmla="*/ 442505 h 604999"/>
              <a:gd name="connsiteX53" fmla="*/ 442383 w 617221"/>
              <a:gd name="connsiteY53" fmla="*/ 438472 h 604999"/>
              <a:gd name="connsiteX54" fmla="*/ 440366 w 617221"/>
              <a:gd name="connsiteY54" fmla="*/ 412072 h 604999"/>
              <a:gd name="connsiteX55" fmla="*/ 340939 w 617221"/>
              <a:gd name="connsiteY55" fmla="*/ 365383 h 604999"/>
              <a:gd name="connsiteX56" fmla="*/ 285939 w 617221"/>
              <a:gd name="connsiteY56" fmla="*/ 347050 h 604999"/>
              <a:gd name="connsiteX57" fmla="*/ 267606 w 617221"/>
              <a:gd name="connsiteY57" fmla="*/ 340939 h 604999"/>
              <a:gd name="connsiteX58" fmla="*/ 247317 w 617221"/>
              <a:gd name="connsiteY58" fmla="*/ 332811 h 604999"/>
              <a:gd name="connsiteX59" fmla="*/ 241205 w 617221"/>
              <a:gd name="connsiteY59" fmla="*/ 328778 h 604999"/>
              <a:gd name="connsiteX60" fmla="*/ 222872 w 617221"/>
              <a:gd name="connsiteY60" fmla="*/ 320650 h 604999"/>
              <a:gd name="connsiteX61" fmla="*/ 210650 w 617221"/>
              <a:gd name="connsiteY61" fmla="*/ 314539 h 604999"/>
              <a:gd name="connsiteX62" fmla="*/ 206617 w 617221"/>
              <a:gd name="connsiteY62" fmla="*/ 310505 h 604999"/>
              <a:gd name="connsiteX63" fmla="*/ 190361 w 617221"/>
              <a:gd name="connsiteY63" fmla="*/ 300361 h 604999"/>
              <a:gd name="connsiteX64" fmla="*/ 182233 w 617221"/>
              <a:gd name="connsiteY64" fmla="*/ 294250 h 604999"/>
              <a:gd name="connsiteX65" fmla="*/ 133833 w 617221"/>
              <a:gd name="connsiteY65" fmla="*/ 217067 h 60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17221" h="604999">
                <a:moveTo>
                  <a:pt x="133833" y="217067"/>
                </a:moveTo>
                <a:cubicBezTo>
                  <a:pt x="116233" y="85841"/>
                  <a:pt x="189279" y="13485"/>
                  <a:pt x="352978" y="0"/>
                </a:cubicBezTo>
                <a:lnTo>
                  <a:pt x="409811" y="0"/>
                </a:lnTo>
                <a:lnTo>
                  <a:pt x="415922" y="2017"/>
                </a:lnTo>
                <a:lnTo>
                  <a:pt x="466644" y="4033"/>
                </a:lnTo>
                <a:cubicBezTo>
                  <a:pt x="471924" y="5549"/>
                  <a:pt x="477412" y="6229"/>
                  <a:pt x="482900" y="6050"/>
                </a:cubicBezTo>
                <a:lnTo>
                  <a:pt x="495122" y="8067"/>
                </a:lnTo>
                <a:lnTo>
                  <a:pt x="517427" y="14178"/>
                </a:lnTo>
                <a:lnTo>
                  <a:pt x="523539" y="14178"/>
                </a:lnTo>
                <a:lnTo>
                  <a:pt x="592533" y="46628"/>
                </a:lnTo>
                <a:lnTo>
                  <a:pt x="598644" y="50661"/>
                </a:lnTo>
                <a:lnTo>
                  <a:pt x="580311" y="89222"/>
                </a:lnTo>
                <a:lnTo>
                  <a:pt x="578294" y="95333"/>
                </a:lnTo>
                <a:cubicBezTo>
                  <a:pt x="572238" y="104848"/>
                  <a:pt x="567472" y="115122"/>
                  <a:pt x="564116" y="125889"/>
                </a:cubicBezTo>
                <a:lnTo>
                  <a:pt x="535700" y="180889"/>
                </a:lnTo>
                <a:cubicBezTo>
                  <a:pt x="474833" y="141655"/>
                  <a:pt x="405839" y="130167"/>
                  <a:pt x="328717" y="146422"/>
                </a:cubicBezTo>
                <a:cubicBezTo>
                  <a:pt x="320980" y="151361"/>
                  <a:pt x="314123" y="157557"/>
                  <a:pt x="308428" y="164755"/>
                </a:cubicBezTo>
                <a:cubicBezTo>
                  <a:pt x="308507" y="173271"/>
                  <a:pt x="310603" y="181647"/>
                  <a:pt x="314539" y="189200"/>
                </a:cubicBezTo>
                <a:cubicBezTo>
                  <a:pt x="322819" y="196989"/>
                  <a:pt x="332444" y="203201"/>
                  <a:pt x="342955" y="207533"/>
                </a:cubicBezTo>
                <a:cubicBezTo>
                  <a:pt x="351578" y="209626"/>
                  <a:pt x="359828" y="213049"/>
                  <a:pt x="367400" y="217678"/>
                </a:cubicBezTo>
                <a:lnTo>
                  <a:pt x="399483" y="227211"/>
                </a:lnTo>
                <a:lnTo>
                  <a:pt x="415739" y="233322"/>
                </a:lnTo>
                <a:lnTo>
                  <a:pt x="486750" y="257767"/>
                </a:lnTo>
                <a:cubicBezTo>
                  <a:pt x="495525" y="259366"/>
                  <a:pt x="503861" y="262825"/>
                  <a:pt x="511194" y="267911"/>
                </a:cubicBezTo>
                <a:lnTo>
                  <a:pt x="517305" y="269928"/>
                </a:lnTo>
                <a:lnTo>
                  <a:pt x="566194" y="300483"/>
                </a:lnTo>
                <a:cubicBezTo>
                  <a:pt x="584748" y="316590"/>
                  <a:pt x="599377" y="336717"/>
                  <a:pt x="608972" y="359333"/>
                </a:cubicBezTo>
                <a:cubicBezTo>
                  <a:pt x="645272" y="470148"/>
                  <a:pt x="601926" y="546496"/>
                  <a:pt x="478928" y="588377"/>
                </a:cubicBezTo>
                <a:cubicBezTo>
                  <a:pt x="362572" y="623535"/>
                  <a:pt x="242183" y="613354"/>
                  <a:pt x="117761" y="557822"/>
                </a:cubicBezTo>
                <a:lnTo>
                  <a:pt x="79200" y="529405"/>
                </a:lnTo>
                <a:lnTo>
                  <a:pt x="69055" y="521278"/>
                </a:lnTo>
                <a:cubicBezTo>
                  <a:pt x="59602" y="529542"/>
                  <a:pt x="51370" y="539110"/>
                  <a:pt x="44611" y="549694"/>
                </a:cubicBezTo>
                <a:lnTo>
                  <a:pt x="36483" y="559839"/>
                </a:lnTo>
                <a:lnTo>
                  <a:pt x="28355" y="569983"/>
                </a:lnTo>
                <a:lnTo>
                  <a:pt x="22244" y="574016"/>
                </a:lnTo>
                <a:lnTo>
                  <a:pt x="18211" y="533439"/>
                </a:lnTo>
                <a:lnTo>
                  <a:pt x="16194" y="521216"/>
                </a:lnTo>
                <a:lnTo>
                  <a:pt x="14178" y="502883"/>
                </a:lnTo>
                <a:lnTo>
                  <a:pt x="12100" y="488889"/>
                </a:lnTo>
                <a:lnTo>
                  <a:pt x="10083" y="482778"/>
                </a:lnTo>
                <a:lnTo>
                  <a:pt x="10083" y="470555"/>
                </a:lnTo>
                <a:lnTo>
                  <a:pt x="8067" y="456378"/>
                </a:lnTo>
                <a:cubicBezTo>
                  <a:pt x="5084" y="447906"/>
                  <a:pt x="3716" y="438952"/>
                  <a:pt x="4033" y="429978"/>
                </a:cubicBezTo>
                <a:lnTo>
                  <a:pt x="2017" y="411644"/>
                </a:lnTo>
                <a:lnTo>
                  <a:pt x="0" y="403516"/>
                </a:lnTo>
                <a:lnTo>
                  <a:pt x="0" y="377361"/>
                </a:lnTo>
                <a:lnTo>
                  <a:pt x="180583" y="375344"/>
                </a:lnTo>
                <a:cubicBezTo>
                  <a:pt x="174851" y="386669"/>
                  <a:pt x="167316" y="396989"/>
                  <a:pt x="158278" y="405900"/>
                </a:cubicBezTo>
                <a:cubicBezTo>
                  <a:pt x="165214" y="410823"/>
                  <a:pt x="172700" y="414924"/>
                  <a:pt x="180583" y="418122"/>
                </a:cubicBezTo>
                <a:lnTo>
                  <a:pt x="188711" y="424233"/>
                </a:lnTo>
                <a:lnTo>
                  <a:pt x="192744" y="422216"/>
                </a:lnTo>
                <a:cubicBezTo>
                  <a:pt x="260376" y="467031"/>
                  <a:pt x="336129" y="478520"/>
                  <a:pt x="420016" y="456683"/>
                </a:cubicBezTo>
                <a:lnTo>
                  <a:pt x="438350" y="442505"/>
                </a:lnTo>
                <a:lnTo>
                  <a:pt x="442383" y="438472"/>
                </a:lnTo>
                <a:cubicBezTo>
                  <a:pt x="445060" y="429732"/>
                  <a:pt x="444339" y="420304"/>
                  <a:pt x="440366" y="412072"/>
                </a:cubicBezTo>
                <a:cubicBezTo>
                  <a:pt x="411730" y="388314"/>
                  <a:pt x="377508" y="372245"/>
                  <a:pt x="340939" y="365383"/>
                </a:cubicBezTo>
                <a:lnTo>
                  <a:pt x="285939" y="347050"/>
                </a:lnTo>
                <a:lnTo>
                  <a:pt x="267606" y="340939"/>
                </a:lnTo>
                <a:cubicBezTo>
                  <a:pt x="261598" y="336631"/>
                  <a:pt x="254638" y="333842"/>
                  <a:pt x="247317" y="332811"/>
                </a:cubicBezTo>
                <a:lnTo>
                  <a:pt x="241205" y="328778"/>
                </a:lnTo>
                <a:lnTo>
                  <a:pt x="222872" y="320650"/>
                </a:lnTo>
                <a:lnTo>
                  <a:pt x="210650" y="314539"/>
                </a:lnTo>
                <a:lnTo>
                  <a:pt x="206617" y="310505"/>
                </a:lnTo>
                <a:lnTo>
                  <a:pt x="190361" y="300361"/>
                </a:lnTo>
                <a:lnTo>
                  <a:pt x="182233" y="294250"/>
                </a:lnTo>
                <a:cubicBezTo>
                  <a:pt x="160026" y="272872"/>
                  <a:pt x="143403" y="246369"/>
                  <a:pt x="133833" y="217067"/>
                </a:cubicBez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EC77BEC-1759-4954-997F-D276D930973E}"/>
              </a:ext>
            </a:extLst>
          </p:cNvPr>
          <p:cNvSpPr/>
          <p:nvPr/>
        </p:nvSpPr>
        <p:spPr>
          <a:xfrm>
            <a:off x="3846170" y="3519403"/>
            <a:ext cx="476666" cy="605000"/>
          </a:xfrm>
          <a:custGeom>
            <a:avLst/>
            <a:gdLst>
              <a:gd name="connsiteX0" fmla="*/ 8215 w 476666"/>
              <a:gd name="connsiteY0" fmla="*/ 420729 h 604999"/>
              <a:gd name="connsiteX1" fmla="*/ 199004 w 476666"/>
              <a:gd name="connsiteY1" fmla="*/ 774 h 604999"/>
              <a:gd name="connsiteX2" fmla="*/ 474981 w 476666"/>
              <a:gd name="connsiteY2" fmla="*/ 232080 h 604999"/>
              <a:gd name="connsiteX3" fmla="*/ 247709 w 476666"/>
              <a:gd name="connsiteY3" fmla="*/ 609502 h 604999"/>
              <a:gd name="connsiteX4" fmla="*/ 8215 w 476666"/>
              <a:gd name="connsiteY4" fmla="*/ 420729 h 604999"/>
              <a:gd name="connsiteX5" fmla="*/ 330942 w 476666"/>
              <a:gd name="connsiteY5" fmla="*/ 268563 h 604999"/>
              <a:gd name="connsiteX6" fmla="*/ 221370 w 476666"/>
              <a:gd name="connsiteY6" fmla="*/ 140718 h 604999"/>
              <a:gd name="connsiteX7" fmla="*/ 182809 w 476666"/>
              <a:gd name="connsiteY7" fmla="*/ 156974 h 604999"/>
              <a:gd name="connsiteX8" fmla="*/ 154392 w 476666"/>
              <a:gd name="connsiteY8" fmla="*/ 390296 h 604999"/>
              <a:gd name="connsiteX9" fmla="*/ 300509 w 476666"/>
              <a:gd name="connsiteY9" fmla="*/ 433074 h 604999"/>
              <a:gd name="connsiteX10" fmla="*/ 330942 w 476666"/>
              <a:gd name="connsiteY10" fmla="*/ 268563 h 60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6666" h="604999">
                <a:moveTo>
                  <a:pt x="8215" y="420729"/>
                </a:moveTo>
                <a:cubicBezTo>
                  <a:pt x="-24217" y="167771"/>
                  <a:pt x="39381" y="27785"/>
                  <a:pt x="199004" y="774"/>
                </a:cubicBezTo>
                <a:cubicBezTo>
                  <a:pt x="351861" y="-8678"/>
                  <a:pt x="443857" y="68424"/>
                  <a:pt x="474981" y="232080"/>
                </a:cubicBezTo>
                <a:cubicBezTo>
                  <a:pt x="497959" y="457987"/>
                  <a:pt x="422200" y="583794"/>
                  <a:pt x="247709" y="609502"/>
                </a:cubicBezTo>
                <a:cubicBezTo>
                  <a:pt x="127278" y="610803"/>
                  <a:pt x="47448" y="547881"/>
                  <a:pt x="8215" y="420729"/>
                </a:cubicBezTo>
                <a:close/>
                <a:moveTo>
                  <a:pt x="330942" y="268563"/>
                </a:moveTo>
                <a:cubicBezTo>
                  <a:pt x="329598" y="187407"/>
                  <a:pt x="293072" y="144793"/>
                  <a:pt x="221370" y="140718"/>
                </a:cubicBezTo>
                <a:cubicBezTo>
                  <a:pt x="207730" y="144038"/>
                  <a:pt x="194707" y="149526"/>
                  <a:pt x="182809" y="156974"/>
                </a:cubicBezTo>
                <a:cubicBezTo>
                  <a:pt x="137996" y="224604"/>
                  <a:pt x="128524" y="302377"/>
                  <a:pt x="154392" y="390296"/>
                </a:cubicBezTo>
                <a:cubicBezTo>
                  <a:pt x="184135" y="479559"/>
                  <a:pt x="232841" y="493818"/>
                  <a:pt x="300509" y="433074"/>
                </a:cubicBezTo>
                <a:cubicBezTo>
                  <a:pt x="324874" y="384266"/>
                  <a:pt x="335018" y="329430"/>
                  <a:pt x="330942" y="268563"/>
                </a:cubicBez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B5FD410-A8D1-4455-8E48-FF031E345EF1}"/>
              </a:ext>
            </a:extLst>
          </p:cNvPr>
          <p:cNvSpPr/>
          <p:nvPr/>
        </p:nvSpPr>
        <p:spPr>
          <a:xfrm>
            <a:off x="4370256" y="3523307"/>
            <a:ext cx="458333" cy="605000"/>
          </a:xfrm>
          <a:custGeom>
            <a:avLst/>
            <a:gdLst>
              <a:gd name="connsiteX0" fmla="*/ 16773 w 458333"/>
              <a:gd name="connsiteY0" fmla="*/ 175376 h 604999"/>
              <a:gd name="connsiteX1" fmla="*/ 237934 w 458333"/>
              <a:gd name="connsiteY1" fmla="*/ 904 h 604999"/>
              <a:gd name="connsiteX2" fmla="*/ 453045 w 458333"/>
              <a:gd name="connsiteY2" fmla="*/ 57737 h 604999"/>
              <a:gd name="connsiteX3" fmla="*/ 434712 w 458333"/>
              <a:gd name="connsiteY3" fmla="*/ 94404 h 604999"/>
              <a:gd name="connsiteX4" fmla="*/ 430679 w 458333"/>
              <a:gd name="connsiteY4" fmla="*/ 98437 h 604999"/>
              <a:gd name="connsiteX5" fmla="*/ 394012 w 458333"/>
              <a:gd name="connsiteY5" fmla="*/ 165659 h 604999"/>
              <a:gd name="connsiteX6" fmla="*/ 383868 w 458333"/>
              <a:gd name="connsiteY6" fmla="*/ 185948 h 604999"/>
              <a:gd name="connsiteX7" fmla="*/ 164723 w 458333"/>
              <a:gd name="connsiteY7" fmla="*/ 204282 h 604999"/>
              <a:gd name="connsiteX8" fmla="*/ 191123 w 458333"/>
              <a:gd name="connsiteY8" fmla="*/ 439681 h 604999"/>
              <a:gd name="connsiteX9" fmla="*/ 402323 w 458333"/>
              <a:gd name="connsiteY9" fmla="*/ 406681 h 604999"/>
              <a:gd name="connsiteX10" fmla="*/ 422612 w 458333"/>
              <a:gd name="connsiteY10" fmla="*/ 447259 h 604999"/>
              <a:gd name="connsiteX11" fmla="*/ 432757 w 458333"/>
              <a:gd name="connsiteY11" fmla="*/ 469565 h 604999"/>
              <a:gd name="connsiteX12" fmla="*/ 444979 w 458333"/>
              <a:gd name="connsiteY12" fmla="*/ 497981 h 604999"/>
              <a:gd name="connsiteX13" fmla="*/ 449012 w 458333"/>
              <a:gd name="connsiteY13" fmla="*/ 504092 h 604999"/>
              <a:gd name="connsiteX14" fmla="*/ 459157 w 458333"/>
              <a:gd name="connsiteY14" fmla="*/ 526398 h 604999"/>
              <a:gd name="connsiteX15" fmla="*/ 459157 w 458333"/>
              <a:gd name="connsiteY15" fmla="*/ 534648 h 604999"/>
              <a:gd name="connsiteX16" fmla="*/ 444979 w 458333"/>
              <a:gd name="connsiteY16" fmla="*/ 554937 h 604999"/>
              <a:gd name="connsiteX17" fmla="*/ 53379 w 458333"/>
              <a:gd name="connsiteY17" fmla="*/ 504215 h 604999"/>
              <a:gd name="connsiteX18" fmla="*/ 28935 w 458333"/>
              <a:gd name="connsiteY18" fmla="*/ 461437 h 604999"/>
              <a:gd name="connsiteX19" fmla="*/ 16773 w 458333"/>
              <a:gd name="connsiteY19" fmla="*/ 175376 h 60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8333" h="604999">
                <a:moveTo>
                  <a:pt x="16773" y="175376"/>
                </a:moveTo>
                <a:cubicBezTo>
                  <a:pt x="52016" y="76743"/>
                  <a:pt x="125734" y="18585"/>
                  <a:pt x="237934" y="904"/>
                </a:cubicBezTo>
                <a:cubicBezTo>
                  <a:pt x="310980" y="-4515"/>
                  <a:pt x="382688" y="14430"/>
                  <a:pt x="453045" y="57737"/>
                </a:cubicBezTo>
                <a:lnTo>
                  <a:pt x="434712" y="94404"/>
                </a:lnTo>
                <a:lnTo>
                  <a:pt x="430679" y="98437"/>
                </a:lnTo>
                <a:lnTo>
                  <a:pt x="394012" y="165659"/>
                </a:lnTo>
                <a:cubicBezTo>
                  <a:pt x="389570" y="171836"/>
                  <a:pt x="386141" y="178686"/>
                  <a:pt x="383868" y="185948"/>
                </a:cubicBezTo>
                <a:cubicBezTo>
                  <a:pt x="291877" y="112900"/>
                  <a:pt x="218825" y="119011"/>
                  <a:pt x="164723" y="204282"/>
                </a:cubicBezTo>
                <a:cubicBezTo>
                  <a:pt x="128057" y="286781"/>
                  <a:pt x="136857" y="365248"/>
                  <a:pt x="191123" y="439681"/>
                </a:cubicBezTo>
                <a:cubicBezTo>
                  <a:pt x="256146" y="486696"/>
                  <a:pt x="326545" y="475696"/>
                  <a:pt x="402323" y="406681"/>
                </a:cubicBezTo>
                <a:lnTo>
                  <a:pt x="422612" y="447259"/>
                </a:lnTo>
                <a:lnTo>
                  <a:pt x="432757" y="469565"/>
                </a:lnTo>
                <a:lnTo>
                  <a:pt x="444979" y="497981"/>
                </a:lnTo>
                <a:lnTo>
                  <a:pt x="449012" y="504092"/>
                </a:lnTo>
                <a:lnTo>
                  <a:pt x="459157" y="526398"/>
                </a:lnTo>
                <a:lnTo>
                  <a:pt x="459157" y="534648"/>
                </a:lnTo>
                <a:cubicBezTo>
                  <a:pt x="455178" y="541906"/>
                  <a:pt x="450430" y="548708"/>
                  <a:pt x="444979" y="554937"/>
                </a:cubicBezTo>
                <a:cubicBezTo>
                  <a:pt x="289433" y="638781"/>
                  <a:pt x="158899" y="621872"/>
                  <a:pt x="53379" y="504215"/>
                </a:cubicBezTo>
                <a:lnTo>
                  <a:pt x="28935" y="461437"/>
                </a:lnTo>
                <a:cubicBezTo>
                  <a:pt x="-5043" y="387411"/>
                  <a:pt x="-9095" y="292057"/>
                  <a:pt x="16773" y="175376"/>
                </a:cubicBez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3759106-61E9-48E2-AFAE-187A9CC47AFA}"/>
              </a:ext>
            </a:extLst>
          </p:cNvPr>
          <p:cNvSpPr/>
          <p:nvPr/>
        </p:nvSpPr>
        <p:spPr>
          <a:xfrm>
            <a:off x="4886673" y="3548533"/>
            <a:ext cx="440000" cy="580555"/>
          </a:xfrm>
          <a:custGeom>
            <a:avLst/>
            <a:gdLst>
              <a:gd name="connsiteX0" fmla="*/ 2078 w 439999"/>
              <a:gd name="connsiteY0" fmla="*/ 0 h 580555"/>
              <a:gd name="connsiteX1" fmla="*/ 148194 w 439999"/>
              <a:gd name="connsiteY1" fmla="*/ 0 h 580555"/>
              <a:gd name="connsiteX2" fmla="*/ 148194 w 439999"/>
              <a:gd name="connsiteY2" fmla="*/ 168422 h 580555"/>
              <a:gd name="connsiteX3" fmla="*/ 150211 w 439999"/>
              <a:gd name="connsiteY3" fmla="*/ 172455 h 580555"/>
              <a:gd name="connsiteX4" fmla="*/ 156322 w 439999"/>
              <a:gd name="connsiteY4" fmla="*/ 158278 h 580555"/>
              <a:gd name="connsiteX5" fmla="*/ 176611 w 439999"/>
              <a:gd name="connsiteY5" fmla="*/ 127722 h 580555"/>
              <a:gd name="connsiteX6" fmla="*/ 182722 w 439999"/>
              <a:gd name="connsiteY6" fmla="*/ 119594 h 580555"/>
              <a:gd name="connsiteX7" fmla="*/ 188833 w 439999"/>
              <a:gd name="connsiteY7" fmla="*/ 109450 h 580555"/>
              <a:gd name="connsiteX8" fmla="*/ 225500 w 439999"/>
              <a:gd name="connsiteY8" fmla="*/ 50600 h 580555"/>
              <a:gd name="connsiteX9" fmla="*/ 231611 w 439999"/>
              <a:gd name="connsiteY9" fmla="*/ 42472 h 580555"/>
              <a:gd name="connsiteX10" fmla="*/ 253672 w 439999"/>
              <a:gd name="connsiteY10" fmla="*/ 8311 h 580555"/>
              <a:gd name="connsiteX11" fmla="*/ 257706 w 439999"/>
              <a:gd name="connsiteY11" fmla="*/ 183 h 580555"/>
              <a:gd name="connsiteX12" fmla="*/ 426128 w 439999"/>
              <a:gd name="connsiteY12" fmla="*/ 183 h 580555"/>
              <a:gd name="connsiteX13" fmla="*/ 399728 w 439999"/>
              <a:gd name="connsiteY13" fmla="*/ 42961 h 580555"/>
              <a:gd name="connsiteX14" fmla="*/ 373328 w 439999"/>
              <a:gd name="connsiteY14" fmla="*/ 85739 h 580555"/>
              <a:gd name="connsiteX15" fmla="*/ 363183 w 439999"/>
              <a:gd name="connsiteY15" fmla="*/ 99917 h 580555"/>
              <a:gd name="connsiteX16" fmla="*/ 357072 w 439999"/>
              <a:gd name="connsiteY16" fmla="*/ 108044 h 580555"/>
              <a:gd name="connsiteX17" fmla="*/ 338739 w 439999"/>
              <a:gd name="connsiteY17" fmla="*/ 136461 h 580555"/>
              <a:gd name="connsiteX18" fmla="*/ 324561 w 439999"/>
              <a:gd name="connsiteY18" fmla="*/ 160905 h 580555"/>
              <a:gd name="connsiteX19" fmla="*/ 318450 w 439999"/>
              <a:gd name="connsiteY19" fmla="*/ 169033 h 580555"/>
              <a:gd name="connsiteX20" fmla="*/ 259600 w 439999"/>
              <a:gd name="connsiteY20" fmla="*/ 260333 h 580555"/>
              <a:gd name="connsiteX21" fmla="*/ 286000 w 439999"/>
              <a:gd name="connsiteY21" fmla="*/ 304944 h 580555"/>
              <a:gd name="connsiteX22" fmla="*/ 300178 w 439999"/>
              <a:gd name="connsiteY22" fmla="*/ 327250 h 580555"/>
              <a:gd name="connsiteX23" fmla="*/ 302194 w 439999"/>
              <a:gd name="connsiteY23" fmla="*/ 333361 h 580555"/>
              <a:gd name="connsiteX24" fmla="*/ 320528 w 439999"/>
              <a:gd name="connsiteY24" fmla="*/ 363917 h 580555"/>
              <a:gd name="connsiteX25" fmla="*/ 326639 w 439999"/>
              <a:gd name="connsiteY25" fmla="*/ 376139 h 580555"/>
              <a:gd name="connsiteX26" fmla="*/ 361106 w 439999"/>
              <a:gd name="connsiteY26" fmla="*/ 434989 h 580555"/>
              <a:gd name="connsiteX27" fmla="*/ 369233 w 439999"/>
              <a:gd name="connsiteY27" fmla="*/ 451244 h 580555"/>
              <a:gd name="connsiteX28" fmla="*/ 387567 w 439999"/>
              <a:gd name="connsiteY28" fmla="*/ 481800 h 580555"/>
              <a:gd name="connsiteX29" fmla="*/ 405900 w 439999"/>
              <a:gd name="connsiteY29" fmla="*/ 514250 h 580555"/>
              <a:gd name="connsiteX30" fmla="*/ 407917 w 439999"/>
              <a:gd name="connsiteY30" fmla="*/ 520361 h 580555"/>
              <a:gd name="connsiteX31" fmla="*/ 440366 w 439999"/>
              <a:gd name="connsiteY31" fmla="*/ 575361 h 580555"/>
              <a:gd name="connsiteX32" fmla="*/ 440366 w 439999"/>
              <a:gd name="connsiteY32" fmla="*/ 581472 h 580555"/>
              <a:gd name="connsiteX33" fmla="*/ 277994 w 439999"/>
              <a:gd name="connsiteY33" fmla="*/ 581472 h 580555"/>
              <a:gd name="connsiteX34" fmla="*/ 249578 w 439999"/>
              <a:gd name="connsiteY34" fmla="*/ 532583 h 580555"/>
              <a:gd name="connsiteX35" fmla="*/ 237661 w 439999"/>
              <a:gd name="connsiteY35" fmla="*/ 509422 h 580555"/>
              <a:gd name="connsiteX36" fmla="*/ 209244 w 439999"/>
              <a:gd name="connsiteY36" fmla="*/ 462733 h 580555"/>
              <a:gd name="connsiteX37" fmla="*/ 197022 w 439999"/>
              <a:gd name="connsiteY37" fmla="*/ 440428 h 580555"/>
              <a:gd name="connsiteX38" fmla="*/ 190911 w 439999"/>
              <a:gd name="connsiteY38" fmla="*/ 428205 h 580555"/>
              <a:gd name="connsiteX39" fmla="*/ 166467 w 439999"/>
              <a:gd name="connsiteY39" fmla="*/ 387628 h 580555"/>
              <a:gd name="connsiteX40" fmla="*/ 148133 w 439999"/>
              <a:gd name="connsiteY40" fmla="*/ 418183 h 580555"/>
              <a:gd name="connsiteX41" fmla="*/ 148133 w 439999"/>
              <a:gd name="connsiteY41" fmla="*/ 580311 h 580555"/>
              <a:gd name="connsiteX42" fmla="*/ 28417 w 439999"/>
              <a:gd name="connsiteY42" fmla="*/ 580311 h 580555"/>
              <a:gd name="connsiteX43" fmla="*/ 2017 w 439999"/>
              <a:gd name="connsiteY43" fmla="*/ 578294 h 580555"/>
              <a:gd name="connsiteX44" fmla="*/ 2017 w 439999"/>
              <a:gd name="connsiteY44" fmla="*/ 294250 h 580555"/>
              <a:gd name="connsiteX45" fmla="*/ 0 w 439999"/>
              <a:gd name="connsiteY45" fmla="*/ 288139 h 580555"/>
              <a:gd name="connsiteX46" fmla="*/ 2017 w 439999"/>
              <a:gd name="connsiteY46" fmla="*/ 282028 h 580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9999" h="580555">
                <a:moveTo>
                  <a:pt x="2078" y="0"/>
                </a:moveTo>
                <a:lnTo>
                  <a:pt x="148194" y="0"/>
                </a:lnTo>
                <a:lnTo>
                  <a:pt x="148194" y="168422"/>
                </a:lnTo>
                <a:lnTo>
                  <a:pt x="150211" y="172455"/>
                </a:lnTo>
                <a:lnTo>
                  <a:pt x="156322" y="158278"/>
                </a:lnTo>
                <a:lnTo>
                  <a:pt x="176611" y="127722"/>
                </a:lnTo>
                <a:lnTo>
                  <a:pt x="182722" y="119594"/>
                </a:lnTo>
                <a:lnTo>
                  <a:pt x="188833" y="109450"/>
                </a:lnTo>
                <a:lnTo>
                  <a:pt x="225500" y="50600"/>
                </a:lnTo>
                <a:lnTo>
                  <a:pt x="231611" y="42472"/>
                </a:lnTo>
                <a:lnTo>
                  <a:pt x="253672" y="8311"/>
                </a:lnTo>
                <a:lnTo>
                  <a:pt x="257706" y="183"/>
                </a:lnTo>
                <a:lnTo>
                  <a:pt x="426128" y="183"/>
                </a:lnTo>
                <a:cubicBezTo>
                  <a:pt x="418293" y="15017"/>
                  <a:pt x="409475" y="29309"/>
                  <a:pt x="399728" y="42961"/>
                </a:cubicBezTo>
                <a:lnTo>
                  <a:pt x="373328" y="85739"/>
                </a:lnTo>
                <a:lnTo>
                  <a:pt x="363183" y="99917"/>
                </a:lnTo>
                <a:lnTo>
                  <a:pt x="357072" y="108044"/>
                </a:lnTo>
                <a:cubicBezTo>
                  <a:pt x="351804" y="118034"/>
                  <a:pt x="345669" y="127543"/>
                  <a:pt x="338739" y="136461"/>
                </a:cubicBezTo>
                <a:lnTo>
                  <a:pt x="324561" y="160905"/>
                </a:lnTo>
                <a:lnTo>
                  <a:pt x="318450" y="169033"/>
                </a:lnTo>
                <a:lnTo>
                  <a:pt x="259600" y="260333"/>
                </a:lnTo>
                <a:cubicBezTo>
                  <a:pt x="270643" y="273757"/>
                  <a:pt x="279547" y="288805"/>
                  <a:pt x="286000" y="304944"/>
                </a:cubicBezTo>
                <a:lnTo>
                  <a:pt x="300178" y="327250"/>
                </a:lnTo>
                <a:lnTo>
                  <a:pt x="302194" y="333361"/>
                </a:lnTo>
                <a:lnTo>
                  <a:pt x="320528" y="363917"/>
                </a:lnTo>
                <a:lnTo>
                  <a:pt x="326639" y="376139"/>
                </a:lnTo>
                <a:lnTo>
                  <a:pt x="361106" y="434989"/>
                </a:lnTo>
                <a:cubicBezTo>
                  <a:pt x="364363" y="440117"/>
                  <a:pt x="367082" y="445563"/>
                  <a:pt x="369233" y="451244"/>
                </a:cubicBezTo>
                <a:lnTo>
                  <a:pt x="387567" y="481800"/>
                </a:lnTo>
                <a:cubicBezTo>
                  <a:pt x="392694" y="493143"/>
                  <a:pt x="398829" y="504003"/>
                  <a:pt x="405900" y="514250"/>
                </a:cubicBezTo>
                <a:lnTo>
                  <a:pt x="407917" y="520361"/>
                </a:lnTo>
                <a:lnTo>
                  <a:pt x="440366" y="575361"/>
                </a:lnTo>
                <a:lnTo>
                  <a:pt x="440366" y="581472"/>
                </a:lnTo>
                <a:lnTo>
                  <a:pt x="277994" y="581472"/>
                </a:lnTo>
                <a:lnTo>
                  <a:pt x="249578" y="532583"/>
                </a:lnTo>
                <a:cubicBezTo>
                  <a:pt x="244701" y="525362"/>
                  <a:pt x="240704" y="517587"/>
                  <a:pt x="237661" y="509422"/>
                </a:cubicBezTo>
                <a:lnTo>
                  <a:pt x="209244" y="462733"/>
                </a:lnTo>
                <a:lnTo>
                  <a:pt x="197022" y="440428"/>
                </a:lnTo>
                <a:lnTo>
                  <a:pt x="190911" y="428205"/>
                </a:lnTo>
                <a:lnTo>
                  <a:pt x="166467" y="387628"/>
                </a:lnTo>
                <a:cubicBezTo>
                  <a:pt x="161584" y="398501"/>
                  <a:pt x="155430" y="408758"/>
                  <a:pt x="148133" y="418183"/>
                </a:cubicBezTo>
                <a:lnTo>
                  <a:pt x="148133" y="580311"/>
                </a:lnTo>
                <a:lnTo>
                  <a:pt x="28417" y="580311"/>
                </a:lnTo>
                <a:cubicBezTo>
                  <a:pt x="19574" y="581613"/>
                  <a:pt x="10554" y="580928"/>
                  <a:pt x="2017" y="578294"/>
                </a:cubicBezTo>
                <a:lnTo>
                  <a:pt x="2017" y="294250"/>
                </a:lnTo>
                <a:lnTo>
                  <a:pt x="0" y="288139"/>
                </a:lnTo>
                <a:lnTo>
                  <a:pt x="2017" y="282028"/>
                </a:ln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1233B4-5A7E-45A5-AA22-6D99BD05BB66}"/>
              </a:ext>
            </a:extLst>
          </p:cNvPr>
          <p:cNvSpPr/>
          <p:nvPr/>
        </p:nvSpPr>
        <p:spPr>
          <a:xfrm>
            <a:off x="5401595" y="3540405"/>
            <a:ext cx="391111" cy="586666"/>
          </a:xfrm>
          <a:custGeom>
            <a:avLst/>
            <a:gdLst>
              <a:gd name="connsiteX0" fmla="*/ 0 w 391110"/>
              <a:gd name="connsiteY0" fmla="*/ 0 h 586666"/>
              <a:gd name="connsiteX1" fmla="*/ 387566 w 391110"/>
              <a:gd name="connsiteY1" fmla="*/ 0 h 586666"/>
              <a:gd name="connsiteX2" fmla="*/ 395694 w 391110"/>
              <a:gd name="connsiteY2" fmla="*/ 12222 h 586666"/>
              <a:gd name="connsiteX3" fmla="*/ 395694 w 391110"/>
              <a:gd name="connsiteY3" fmla="*/ 115683 h 586666"/>
              <a:gd name="connsiteX4" fmla="*/ 393678 w 391110"/>
              <a:gd name="connsiteY4" fmla="*/ 142083 h 586666"/>
              <a:gd name="connsiteX5" fmla="*/ 158278 w 391110"/>
              <a:gd name="connsiteY5" fmla="*/ 142083 h 586666"/>
              <a:gd name="connsiteX6" fmla="*/ 146056 w 391110"/>
              <a:gd name="connsiteY6" fmla="*/ 144100 h 586666"/>
              <a:gd name="connsiteX7" fmla="*/ 146056 w 391110"/>
              <a:gd name="connsiteY7" fmla="*/ 192989 h 586666"/>
              <a:gd name="connsiteX8" fmla="*/ 148072 w 391110"/>
              <a:gd name="connsiteY8" fmla="*/ 199100 h 586666"/>
              <a:gd name="connsiteX9" fmla="*/ 395633 w 391110"/>
              <a:gd name="connsiteY9" fmla="*/ 199100 h 586666"/>
              <a:gd name="connsiteX10" fmla="*/ 395633 w 391110"/>
              <a:gd name="connsiteY10" fmla="*/ 320589 h 586666"/>
              <a:gd name="connsiteX11" fmla="*/ 393617 w 391110"/>
              <a:gd name="connsiteY11" fmla="*/ 340878 h 586666"/>
              <a:gd name="connsiteX12" fmla="*/ 158278 w 391110"/>
              <a:gd name="connsiteY12" fmla="*/ 340878 h 586666"/>
              <a:gd name="connsiteX13" fmla="*/ 146056 w 391110"/>
              <a:gd name="connsiteY13" fmla="*/ 342894 h 586666"/>
              <a:gd name="connsiteX14" fmla="*/ 146056 w 391110"/>
              <a:gd name="connsiteY14" fmla="*/ 436272 h 586666"/>
              <a:gd name="connsiteX15" fmla="*/ 148072 w 391110"/>
              <a:gd name="connsiteY15" fmla="*/ 446416 h 586666"/>
              <a:gd name="connsiteX16" fmla="*/ 395633 w 391110"/>
              <a:gd name="connsiteY16" fmla="*/ 446416 h 586666"/>
              <a:gd name="connsiteX17" fmla="*/ 395633 w 391110"/>
              <a:gd name="connsiteY17" fmla="*/ 588439 h 586666"/>
              <a:gd name="connsiteX18" fmla="*/ 0 w 391110"/>
              <a:gd name="connsiteY18" fmla="*/ 588439 h 58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1110" h="586666">
                <a:moveTo>
                  <a:pt x="0" y="0"/>
                </a:moveTo>
                <a:lnTo>
                  <a:pt x="387566" y="0"/>
                </a:lnTo>
                <a:cubicBezTo>
                  <a:pt x="394331" y="0"/>
                  <a:pt x="397039" y="4074"/>
                  <a:pt x="395694" y="12222"/>
                </a:cubicBezTo>
                <a:lnTo>
                  <a:pt x="395694" y="115683"/>
                </a:lnTo>
                <a:cubicBezTo>
                  <a:pt x="397002" y="124524"/>
                  <a:pt x="396312" y="133544"/>
                  <a:pt x="393678" y="142083"/>
                </a:cubicBezTo>
                <a:lnTo>
                  <a:pt x="158278" y="142083"/>
                </a:lnTo>
                <a:lnTo>
                  <a:pt x="146056" y="144100"/>
                </a:lnTo>
                <a:lnTo>
                  <a:pt x="146056" y="192989"/>
                </a:lnTo>
                <a:lnTo>
                  <a:pt x="148072" y="199100"/>
                </a:lnTo>
                <a:lnTo>
                  <a:pt x="395633" y="199100"/>
                </a:lnTo>
                <a:lnTo>
                  <a:pt x="395633" y="320589"/>
                </a:lnTo>
                <a:cubicBezTo>
                  <a:pt x="396868" y="327408"/>
                  <a:pt x="396171" y="334436"/>
                  <a:pt x="393617" y="340878"/>
                </a:cubicBezTo>
                <a:lnTo>
                  <a:pt x="158278" y="340878"/>
                </a:lnTo>
                <a:lnTo>
                  <a:pt x="146056" y="342894"/>
                </a:lnTo>
                <a:lnTo>
                  <a:pt x="146056" y="436272"/>
                </a:lnTo>
                <a:lnTo>
                  <a:pt x="148072" y="446416"/>
                </a:lnTo>
                <a:lnTo>
                  <a:pt x="395633" y="446416"/>
                </a:lnTo>
                <a:lnTo>
                  <a:pt x="395633" y="588439"/>
                </a:lnTo>
                <a:lnTo>
                  <a:pt x="0" y="588439"/>
                </a:ln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E1CC8F-637F-4B84-81CE-F8C864BEFE4F}"/>
              </a:ext>
            </a:extLst>
          </p:cNvPr>
          <p:cNvSpPr/>
          <p:nvPr/>
        </p:nvSpPr>
        <p:spPr>
          <a:xfrm>
            <a:off x="5853573" y="3548533"/>
            <a:ext cx="495000" cy="580555"/>
          </a:xfrm>
          <a:custGeom>
            <a:avLst/>
            <a:gdLst>
              <a:gd name="connsiteX0" fmla="*/ 0 w 494999"/>
              <a:gd name="connsiteY0" fmla="*/ 0 h 580555"/>
              <a:gd name="connsiteX1" fmla="*/ 486872 w 494999"/>
              <a:gd name="connsiteY1" fmla="*/ 0 h 580555"/>
              <a:gd name="connsiteX2" fmla="*/ 495000 w 494999"/>
              <a:gd name="connsiteY2" fmla="*/ 2017 h 580555"/>
              <a:gd name="connsiteX3" fmla="*/ 495000 w 494999"/>
              <a:gd name="connsiteY3" fmla="*/ 140005 h 580555"/>
              <a:gd name="connsiteX4" fmla="*/ 314477 w 494999"/>
              <a:gd name="connsiteY4" fmla="*/ 140005 h 580555"/>
              <a:gd name="connsiteX5" fmla="*/ 304333 w 494999"/>
              <a:gd name="connsiteY5" fmla="*/ 142022 h 580555"/>
              <a:gd name="connsiteX6" fmla="*/ 304333 w 494999"/>
              <a:gd name="connsiteY6" fmla="*/ 572183 h 580555"/>
              <a:gd name="connsiteX7" fmla="*/ 292111 w 494999"/>
              <a:gd name="connsiteY7" fmla="*/ 580311 h 580555"/>
              <a:gd name="connsiteX8" fmla="*/ 148133 w 494999"/>
              <a:gd name="connsiteY8" fmla="*/ 580311 h 580555"/>
              <a:gd name="connsiteX9" fmla="*/ 148133 w 494999"/>
              <a:gd name="connsiteY9" fmla="*/ 142022 h 580555"/>
              <a:gd name="connsiteX10" fmla="*/ 0 w 494999"/>
              <a:gd name="connsiteY10" fmla="*/ 140005 h 580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4999" h="580555">
                <a:moveTo>
                  <a:pt x="0" y="0"/>
                </a:moveTo>
                <a:lnTo>
                  <a:pt x="486872" y="0"/>
                </a:lnTo>
                <a:lnTo>
                  <a:pt x="495000" y="2017"/>
                </a:lnTo>
                <a:lnTo>
                  <a:pt x="495000" y="140005"/>
                </a:lnTo>
                <a:lnTo>
                  <a:pt x="314477" y="140005"/>
                </a:lnTo>
                <a:lnTo>
                  <a:pt x="304333" y="142022"/>
                </a:lnTo>
                <a:lnTo>
                  <a:pt x="304333" y="572183"/>
                </a:lnTo>
                <a:cubicBezTo>
                  <a:pt x="304333" y="578948"/>
                  <a:pt x="300257" y="581655"/>
                  <a:pt x="292111" y="580311"/>
                </a:cubicBezTo>
                <a:lnTo>
                  <a:pt x="148133" y="580311"/>
                </a:lnTo>
                <a:lnTo>
                  <a:pt x="148133" y="142022"/>
                </a:lnTo>
                <a:lnTo>
                  <a:pt x="0" y="140005"/>
                </a:ln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F455D0F-1FC0-4DE8-95EF-88A356CC3575}"/>
              </a:ext>
            </a:extLst>
          </p:cNvPr>
          <p:cNvSpPr/>
          <p:nvPr/>
        </p:nvSpPr>
        <p:spPr>
          <a:xfrm>
            <a:off x="6658100" y="3514066"/>
            <a:ext cx="684444" cy="611111"/>
          </a:xfrm>
          <a:custGeom>
            <a:avLst/>
            <a:gdLst>
              <a:gd name="connsiteX0" fmla="*/ 458455 w 684444"/>
              <a:gd name="connsiteY0" fmla="*/ 0 h 611110"/>
              <a:gd name="connsiteX1" fmla="*/ 499033 w 684444"/>
              <a:gd name="connsiteY1" fmla="*/ 2017 h 611110"/>
              <a:gd name="connsiteX2" fmla="*/ 513455 w 684444"/>
              <a:gd name="connsiteY2" fmla="*/ 6111 h 611110"/>
              <a:gd name="connsiteX3" fmla="*/ 519567 w 684444"/>
              <a:gd name="connsiteY3" fmla="*/ 6111 h 611110"/>
              <a:gd name="connsiteX4" fmla="*/ 675828 w 684444"/>
              <a:gd name="connsiteY4" fmla="*/ 154244 h 611110"/>
              <a:gd name="connsiteX5" fmla="*/ 685972 w 684444"/>
              <a:gd name="connsiteY5" fmla="*/ 194822 h 611110"/>
              <a:gd name="connsiteX6" fmla="*/ 687989 w 684444"/>
              <a:gd name="connsiteY6" fmla="*/ 209000 h 611110"/>
              <a:gd name="connsiteX7" fmla="*/ 687989 w 684444"/>
              <a:gd name="connsiteY7" fmla="*/ 588439 h 611110"/>
              <a:gd name="connsiteX8" fmla="*/ 576278 w 684444"/>
              <a:gd name="connsiteY8" fmla="*/ 588439 h 611110"/>
              <a:gd name="connsiteX9" fmla="*/ 547861 w 684444"/>
              <a:gd name="connsiteY9" fmla="*/ 586422 h 611110"/>
              <a:gd name="connsiteX10" fmla="*/ 547861 w 684444"/>
              <a:gd name="connsiteY10" fmla="*/ 399728 h 611110"/>
              <a:gd name="connsiteX11" fmla="*/ 545844 w 684444"/>
              <a:gd name="connsiteY11" fmla="*/ 389583 h 611110"/>
              <a:gd name="connsiteX12" fmla="*/ 381456 w 684444"/>
              <a:gd name="connsiteY12" fmla="*/ 389583 h 611110"/>
              <a:gd name="connsiteX13" fmla="*/ 180584 w 684444"/>
              <a:gd name="connsiteY13" fmla="*/ 614839 h 611110"/>
              <a:gd name="connsiteX14" fmla="*/ 20289 w 684444"/>
              <a:gd name="connsiteY14" fmla="*/ 509300 h 611110"/>
              <a:gd name="connsiteX15" fmla="*/ 0 w 684444"/>
              <a:gd name="connsiteY15" fmla="*/ 515411 h 611110"/>
              <a:gd name="connsiteX16" fmla="*/ 14178 w 684444"/>
              <a:gd name="connsiteY16" fmla="*/ 468722 h 611110"/>
              <a:gd name="connsiteX17" fmla="*/ 18456 w 684444"/>
              <a:gd name="connsiteY17" fmla="*/ 458333 h 611110"/>
              <a:gd name="connsiteX18" fmla="*/ 20472 w 684444"/>
              <a:gd name="connsiteY18" fmla="*/ 450205 h 611110"/>
              <a:gd name="connsiteX19" fmla="*/ 44917 w 684444"/>
              <a:gd name="connsiteY19" fmla="*/ 389094 h 611110"/>
              <a:gd name="connsiteX20" fmla="*/ 59095 w 684444"/>
              <a:gd name="connsiteY20" fmla="*/ 397222 h 611110"/>
              <a:gd name="connsiteX21" fmla="*/ 75350 w 684444"/>
              <a:gd name="connsiteY21" fmla="*/ 405350 h 611110"/>
              <a:gd name="connsiteX22" fmla="*/ 81461 w 684444"/>
              <a:gd name="connsiteY22" fmla="*/ 407366 h 611110"/>
              <a:gd name="connsiteX23" fmla="*/ 109878 w 684444"/>
              <a:gd name="connsiteY23" fmla="*/ 423622 h 611110"/>
              <a:gd name="connsiteX24" fmla="*/ 122100 w 684444"/>
              <a:gd name="connsiteY24" fmla="*/ 429733 h 611110"/>
              <a:gd name="connsiteX25" fmla="*/ 168789 w 684444"/>
              <a:gd name="connsiteY25" fmla="*/ 454178 h 611110"/>
              <a:gd name="connsiteX26" fmla="*/ 172822 w 684444"/>
              <a:gd name="connsiteY26" fmla="*/ 456194 h 611110"/>
              <a:gd name="connsiteX27" fmla="*/ 144406 w 684444"/>
              <a:gd name="connsiteY27" fmla="*/ 468416 h 611110"/>
              <a:gd name="connsiteX28" fmla="*/ 231306 w 684444"/>
              <a:gd name="connsiteY28" fmla="*/ 482778 h 611110"/>
              <a:gd name="connsiteX29" fmla="*/ 247561 w 684444"/>
              <a:gd name="connsiteY29" fmla="*/ 452222 h 611110"/>
              <a:gd name="connsiteX30" fmla="*/ 247561 w 684444"/>
              <a:gd name="connsiteY30" fmla="*/ 334766 h 611110"/>
              <a:gd name="connsiteX31" fmla="*/ 458455 w 684444"/>
              <a:gd name="connsiteY31" fmla="*/ 0 h 611110"/>
              <a:gd name="connsiteX32" fmla="*/ 545722 w 684444"/>
              <a:gd name="connsiteY32" fmla="*/ 206983 h 611110"/>
              <a:gd name="connsiteX33" fmla="*/ 452406 w 684444"/>
              <a:gd name="connsiteY33" fmla="*/ 133650 h 611110"/>
              <a:gd name="connsiteX34" fmla="*/ 383411 w 684444"/>
              <a:gd name="connsiteY34" fmla="*/ 231061 h 611110"/>
              <a:gd name="connsiteX35" fmla="*/ 430100 w 684444"/>
              <a:gd name="connsiteY35" fmla="*/ 233078 h 611110"/>
              <a:gd name="connsiteX36" fmla="*/ 545783 w 684444"/>
              <a:gd name="connsiteY36" fmla="*/ 233078 h 611110"/>
              <a:gd name="connsiteX37" fmla="*/ 545783 w 684444"/>
              <a:gd name="connsiteY37" fmla="*/ 206922 h 61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4444" h="611110">
                <a:moveTo>
                  <a:pt x="458455" y="0"/>
                </a:moveTo>
                <a:lnTo>
                  <a:pt x="499033" y="2017"/>
                </a:lnTo>
                <a:lnTo>
                  <a:pt x="513455" y="6111"/>
                </a:lnTo>
                <a:lnTo>
                  <a:pt x="519567" y="6111"/>
                </a:lnTo>
                <a:cubicBezTo>
                  <a:pt x="591268" y="29130"/>
                  <a:pt x="643378" y="78508"/>
                  <a:pt x="675828" y="154244"/>
                </a:cubicBezTo>
                <a:lnTo>
                  <a:pt x="685972" y="194822"/>
                </a:lnTo>
                <a:cubicBezTo>
                  <a:pt x="687011" y="199484"/>
                  <a:pt x="687683" y="204226"/>
                  <a:pt x="687989" y="209000"/>
                </a:cubicBezTo>
                <a:lnTo>
                  <a:pt x="687989" y="588439"/>
                </a:lnTo>
                <a:lnTo>
                  <a:pt x="576278" y="588439"/>
                </a:lnTo>
                <a:cubicBezTo>
                  <a:pt x="566769" y="589710"/>
                  <a:pt x="557095" y="589023"/>
                  <a:pt x="547861" y="586422"/>
                </a:cubicBezTo>
                <a:lnTo>
                  <a:pt x="547861" y="399728"/>
                </a:lnTo>
                <a:lnTo>
                  <a:pt x="545844" y="389583"/>
                </a:lnTo>
                <a:lnTo>
                  <a:pt x="381456" y="389583"/>
                </a:lnTo>
                <a:cubicBezTo>
                  <a:pt x="385532" y="545131"/>
                  <a:pt x="318572" y="620216"/>
                  <a:pt x="180584" y="614839"/>
                </a:cubicBezTo>
                <a:cubicBezTo>
                  <a:pt x="111607" y="612107"/>
                  <a:pt x="58178" y="576930"/>
                  <a:pt x="20289" y="509300"/>
                </a:cubicBezTo>
                <a:cubicBezTo>
                  <a:pt x="13866" y="512328"/>
                  <a:pt x="7028" y="514387"/>
                  <a:pt x="0" y="515411"/>
                </a:cubicBezTo>
                <a:cubicBezTo>
                  <a:pt x="2145" y="499178"/>
                  <a:pt x="6930" y="483406"/>
                  <a:pt x="14178" y="468722"/>
                </a:cubicBezTo>
                <a:lnTo>
                  <a:pt x="18456" y="458333"/>
                </a:lnTo>
                <a:lnTo>
                  <a:pt x="20472" y="450205"/>
                </a:lnTo>
                <a:lnTo>
                  <a:pt x="44917" y="389094"/>
                </a:lnTo>
                <a:lnTo>
                  <a:pt x="59095" y="397222"/>
                </a:lnTo>
                <a:cubicBezTo>
                  <a:pt x="64778" y="399368"/>
                  <a:pt x="70223" y="402092"/>
                  <a:pt x="75350" y="405350"/>
                </a:cubicBezTo>
                <a:lnTo>
                  <a:pt x="81461" y="407366"/>
                </a:lnTo>
                <a:lnTo>
                  <a:pt x="109878" y="423622"/>
                </a:lnTo>
                <a:lnTo>
                  <a:pt x="122100" y="429733"/>
                </a:lnTo>
                <a:lnTo>
                  <a:pt x="168789" y="454178"/>
                </a:lnTo>
                <a:lnTo>
                  <a:pt x="172822" y="456194"/>
                </a:lnTo>
                <a:lnTo>
                  <a:pt x="144406" y="468416"/>
                </a:lnTo>
                <a:cubicBezTo>
                  <a:pt x="168349" y="489205"/>
                  <a:pt x="201948" y="494757"/>
                  <a:pt x="231306" y="482778"/>
                </a:cubicBezTo>
                <a:cubicBezTo>
                  <a:pt x="239580" y="474388"/>
                  <a:pt x="245227" y="463770"/>
                  <a:pt x="247561" y="452222"/>
                </a:cubicBezTo>
                <a:lnTo>
                  <a:pt x="247561" y="334766"/>
                </a:lnTo>
                <a:cubicBezTo>
                  <a:pt x="228617" y="140108"/>
                  <a:pt x="298913" y="28519"/>
                  <a:pt x="458455" y="0"/>
                </a:cubicBezTo>
                <a:close/>
                <a:moveTo>
                  <a:pt x="545722" y="206983"/>
                </a:moveTo>
                <a:cubicBezTo>
                  <a:pt x="534887" y="159642"/>
                  <a:pt x="503782" y="135198"/>
                  <a:pt x="452406" y="133650"/>
                </a:cubicBezTo>
                <a:cubicBezTo>
                  <a:pt x="409096" y="149946"/>
                  <a:pt x="386100" y="182417"/>
                  <a:pt x="383411" y="231061"/>
                </a:cubicBezTo>
                <a:cubicBezTo>
                  <a:pt x="398799" y="233931"/>
                  <a:pt x="414517" y="234610"/>
                  <a:pt x="430100" y="233078"/>
                </a:cubicBezTo>
                <a:lnTo>
                  <a:pt x="545783" y="233078"/>
                </a:lnTo>
                <a:cubicBezTo>
                  <a:pt x="548441" y="224562"/>
                  <a:pt x="548441" y="215438"/>
                  <a:pt x="545783" y="206922"/>
                </a:cubicBez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77C452-C291-477D-B547-391C7E683677}"/>
              </a:ext>
            </a:extLst>
          </p:cNvPr>
          <p:cNvSpPr/>
          <p:nvPr/>
        </p:nvSpPr>
        <p:spPr>
          <a:xfrm>
            <a:off x="7386168" y="3522876"/>
            <a:ext cx="452222" cy="605000"/>
          </a:xfrm>
          <a:custGeom>
            <a:avLst/>
            <a:gdLst>
              <a:gd name="connsiteX0" fmla="*/ 190616 w 452222"/>
              <a:gd name="connsiteY0" fmla="*/ 1335 h 604999"/>
              <a:gd name="connsiteX1" fmla="*/ 451376 w 452222"/>
              <a:gd name="connsiteY1" fmla="*/ 177885 h 604999"/>
              <a:gd name="connsiteX2" fmla="*/ 457487 w 452222"/>
              <a:gd name="connsiteY2" fmla="*/ 606029 h 604999"/>
              <a:gd name="connsiteX3" fmla="*/ 291632 w 452222"/>
              <a:gd name="connsiteY3" fmla="*/ 606029 h 604999"/>
              <a:gd name="connsiteX4" fmla="*/ 291632 w 452222"/>
              <a:gd name="connsiteY4" fmla="*/ 230074 h 604999"/>
              <a:gd name="connsiteX5" fmla="*/ 276905 w 452222"/>
              <a:gd name="connsiteY5" fmla="*/ 181857 h 604999"/>
              <a:gd name="connsiteX6" fmla="*/ 224654 w 452222"/>
              <a:gd name="connsiteY6" fmla="*/ 148368 h 604999"/>
              <a:gd name="connsiteX7" fmla="*/ 173932 w 452222"/>
              <a:gd name="connsiteY7" fmla="*/ 196585 h 604999"/>
              <a:gd name="connsiteX8" fmla="*/ 167821 w 452222"/>
              <a:gd name="connsiteY8" fmla="*/ 230074 h 604999"/>
              <a:gd name="connsiteX9" fmla="*/ 165804 w 452222"/>
              <a:gd name="connsiteY9" fmla="*/ 234657 h 604999"/>
              <a:gd name="connsiteX10" fmla="*/ 165804 w 452222"/>
              <a:gd name="connsiteY10" fmla="*/ 605968 h 604999"/>
              <a:gd name="connsiteX11" fmla="*/ 3982 w 452222"/>
              <a:gd name="connsiteY11" fmla="*/ 605968 h 604999"/>
              <a:gd name="connsiteX12" fmla="*/ 3982 w 452222"/>
              <a:gd name="connsiteY12" fmla="*/ 330968 h 604999"/>
              <a:gd name="connsiteX13" fmla="*/ 190616 w 452222"/>
              <a:gd name="connsiteY13" fmla="*/ 1335 h 60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2222" h="604999">
                <a:moveTo>
                  <a:pt x="190616" y="1335"/>
                </a:moveTo>
                <a:cubicBezTo>
                  <a:pt x="316932" y="-9828"/>
                  <a:pt x="403832" y="49022"/>
                  <a:pt x="451376" y="177885"/>
                </a:cubicBezTo>
                <a:lnTo>
                  <a:pt x="457487" y="606029"/>
                </a:lnTo>
                <a:lnTo>
                  <a:pt x="291632" y="606029"/>
                </a:lnTo>
                <a:lnTo>
                  <a:pt x="291632" y="230074"/>
                </a:lnTo>
                <a:cubicBezTo>
                  <a:pt x="289432" y="213300"/>
                  <a:pt x="284421" y="197008"/>
                  <a:pt x="276905" y="181857"/>
                </a:cubicBezTo>
                <a:cubicBezTo>
                  <a:pt x="265416" y="163381"/>
                  <a:pt x="246227" y="151074"/>
                  <a:pt x="224654" y="148368"/>
                </a:cubicBezTo>
                <a:cubicBezTo>
                  <a:pt x="201921" y="156905"/>
                  <a:pt x="183588" y="174305"/>
                  <a:pt x="173932" y="196585"/>
                </a:cubicBezTo>
                <a:cubicBezTo>
                  <a:pt x="170999" y="207566"/>
                  <a:pt x="168982" y="218765"/>
                  <a:pt x="167821" y="230074"/>
                </a:cubicBezTo>
                <a:lnTo>
                  <a:pt x="165804" y="234657"/>
                </a:lnTo>
                <a:lnTo>
                  <a:pt x="165804" y="605968"/>
                </a:lnTo>
                <a:lnTo>
                  <a:pt x="3982" y="605968"/>
                </a:lnTo>
                <a:lnTo>
                  <a:pt x="3982" y="330968"/>
                </a:lnTo>
                <a:cubicBezTo>
                  <a:pt x="-17040" y="157413"/>
                  <a:pt x="45171" y="47535"/>
                  <a:pt x="190616" y="1335"/>
                </a:cubicBez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2354053-240A-46C6-8C3A-B915E9AFCA0F}"/>
              </a:ext>
            </a:extLst>
          </p:cNvPr>
          <p:cNvSpPr/>
          <p:nvPr/>
        </p:nvSpPr>
        <p:spPr>
          <a:xfrm>
            <a:off x="7893277" y="3522326"/>
            <a:ext cx="433889" cy="605000"/>
          </a:xfrm>
          <a:custGeom>
            <a:avLst/>
            <a:gdLst>
              <a:gd name="connsiteX0" fmla="*/ 180584 w 433888"/>
              <a:gd name="connsiteY0" fmla="*/ 1335 h 604999"/>
              <a:gd name="connsiteX1" fmla="*/ 432177 w 433888"/>
              <a:gd name="connsiteY1" fmla="*/ 177885 h 604999"/>
              <a:gd name="connsiteX2" fmla="*/ 438289 w 433888"/>
              <a:gd name="connsiteY2" fmla="*/ 606518 h 604999"/>
              <a:gd name="connsiteX3" fmla="*/ 300300 w 433888"/>
              <a:gd name="connsiteY3" fmla="*/ 606518 h 604999"/>
              <a:gd name="connsiteX4" fmla="*/ 298284 w 433888"/>
              <a:gd name="connsiteY4" fmla="*/ 558301 h 604999"/>
              <a:gd name="connsiteX5" fmla="*/ 298284 w 433888"/>
              <a:gd name="connsiteY5" fmla="*/ 404607 h 604999"/>
              <a:gd name="connsiteX6" fmla="*/ 275978 w 433888"/>
              <a:gd name="connsiteY6" fmla="*/ 402590 h 604999"/>
              <a:gd name="connsiteX7" fmla="*/ 156261 w 433888"/>
              <a:gd name="connsiteY7" fmla="*/ 402590 h 604999"/>
              <a:gd name="connsiteX8" fmla="*/ 129861 w 433888"/>
              <a:gd name="connsiteY8" fmla="*/ 404607 h 604999"/>
              <a:gd name="connsiteX9" fmla="*/ 129861 w 433888"/>
              <a:gd name="connsiteY9" fmla="*/ 597840 h 604999"/>
              <a:gd name="connsiteX10" fmla="*/ 127845 w 433888"/>
              <a:gd name="connsiteY10" fmla="*/ 606457 h 604999"/>
              <a:gd name="connsiteX11" fmla="*/ 0 w 433888"/>
              <a:gd name="connsiteY11" fmla="*/ 606457 h 604999"/>
              <a:gd name="connsiteX12" fmla="*/ 0 w 433888"/>
              <a:gd name="connsiteY12" fmla="*/ 207279 h 604999"/>
              <a:gd name="connsiteX13" fmla="*/ 14178 w 433888"/>
              <a:gd name="connsiteY13" fmla="*/ 154540 h 604999"/>
              <a:gd name="connsiteX14" fmla="*/ 24322 w 433888"/>
              <a:gd name="connsiteY14" fmla="*/ 127651 h 604999"/>
              <a:gd name="connsiteX15" fmla="*/ 180584 w 433888"/>
              <a:gd name="connsiteY15" fmla="*/ 1335 h 604999"/>
              <a:gd name="connsiteX16" fmla="*/ 296266 w 433888"/>
              <a:gd name="connsiteY16" fmla="*/ 211374 h 604999"/>
              <a:gd name="connsiteX17" fmla="*/ 206983 w 433888"/>
              <a:gd name="connsiteY17" fmla="*/ 135779 h 604999"/>
              <a:gd name="connsiteX18" fmla="*/ 133650 w 433888"/>
              <a:gd name="connsiteY18" fmla="*/ 236735 h 604999"/>
              <a:gd name="connsiteX19" fmla="*/ 180339 w 433888"/>
              <a:gd name="connsiteY19" fmla="*/ 238751 h 604999"/>
              <a:gd name="connsiteX20" fmla="*/ 296023 w 433888"/>
              <a:gd name="connsiteY20" fmla="*/ 238751 h 604999"/>
              <a:gd name="connsiteX21" fmla="*/ 296266 w 433888"/>
              <a:gd name="connsiteY21" fmla="*/ 211374 h 60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3888" h="604999">
                <a:moveTo>
                  <a:pt x="180584" y="1335"/>
                </a:moveTo>
                <a:cubicBezTo>
                  <a:pt x="302316" y="-9828"/>
                  <a:pt x="386161" y="49022"/>
                  <a:pt x="432177" y="177885"/>
                </a:cubicBezTo>
                <a:lnTo>
                  <a:pt x="438289" y="606518"/>
                </a:lnTo>
                <a:lnTo>
                  <a:pt x="300300" y="606518"/>
                </a:lnTo>
                <a:cubicBezTo>
                  <a:pt x="297428" y="590614"/>
                  <a:pt x="296756" y="574390"/>
                  <a:pt x="298284" y="558301"/>
                </a:cubicBezTo>
                <a:lnTo>
                  <a:pt x="298284" y="404607"/>
                </a:lnTo>
                <a:lnTo>
                  <a:pt x="275978" y="402590"/>
                </a:lnTo>
                <a:lnTo>
                  <a:pt x="156261" y="402590"/>
                </a:lnTo>
                <a:cubicBezTo>
                  <a:pt x="147400" y="401280"/>
                  <a:pt x="138417" y="401969"/>
                  <a:pt x="129861" y="404607"/>
                </a:cubicBezTo>
                <a:lnTo>
                  <a:pt x="129861" y="597840"/>
                </a:lnTo>
                <a:lnTo>
                  <a:pt x="127845" y="606457"/>
                </a:lnTo>
                <a:lnTo>
                  <a:pt x="0" y="606457"/>
                </a:lnTo>
                <a:lnTo>
                  <a:pt x="0" y="207279"/>
                </a:lnTo>
                <a:cubicBezTo>
                  <a:pt x="2445" y="189166"/>
                  <a:pt x="7211" y="171442"/>
                  <a:pt x="14178" y="154540"/>
                </a:cubicBezTo>
                <a:lnTo>
                  <a:pt x="24322" y="127651"/>
                </a:lnTo>
                <a:cubicBezTo>
                  <a:pt x="56834" y="65766"/>
                  <a:pt x="108900" y="23661"/>
                  <a:pt x="180584" y="1335"/>
                </a:cubicBezTo>
                <a:close/>
                <a:moveTo>
                  <a:pt x="296266" y="211374"/>
                </a:moveTo>
                <a:cubicBezTo>
                  <a:pt x="285450" y="165377"/>
                  <a:pt x="255689" y="140179"/>
                  <a:pt x="206983" y="135779"/>
                </a:cubicBezTo>
                <a:cubicBezTo>
                  <a:pt x="162189" y="149998"/>
                  <a:pt x="137745" y="183649"/>
                  <a:pt x="133650" y="236735"/>
                </a:cubicBezTo>
                <a:cubicBezTo>
                  <a:pt x="149050" y="239605"/>
                  <a:pt x="164756" y="240283"/>
                  <a:pt x="180339" y="238751"/>
                </a:cubicBezTo>
                <a:lnTo>
                  <a:pt x="296023" y="238751"/>
                </a:lnTo>
                <a:cubicBezTo>
                  <a:pt x="298833" y="229850"/>
                  <a:pt x="298895" y="220323"/>
                  <a:pt x="296266" y="211374"/>
                </a:cubicBez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B725FC1-9B2C-4A19-AA19-129BD177E0C2}"/>
              </a:ext>
            </a:extLst>
          </p:cNvPr>
          <p:cNvSpPr/>
          <p:nvPr/>
        </p:nvSpPr>
        <p:spPr>
          <a:xfrm>
            <a:off x="8390905" y="3548533"/>
            <a:ext cx="354444" cy="574444"/>
          </a:xfrm>
          <a:custGeom>
            <a:avLst/>
            <a:gdLst>
              <a:gd name="connsiteX0" fmla="*/ 0 w 354444"/>
              <a:gd name="connsiteY0" fmla="*/ 0 h 574444"/>
              <a:gd name="connsiteX1" fmla="*/ 146116 w 354444"/>
              <a:gd name="connsiteY1" fmla="*/ 0 h 574444"/>
              <a:gd name="connsiteX2" fmla="*/ 146116 w 354444"/>
              <a:gd name="connsiteY2" fmla="*/ 434255 h 574444"/>
              <a:gd name="connsiteX3" fmla="*/ 176672 w 354444"/>
              <a:gd name="connsiteY3" fmla="*/ 436272 h 574444"/>
              <a:gd name="connsiteX4" fmla="*/ 357316 w 354444"/>
              <a:gd name="connsiteY4" fmla="*/ 436272 h 574444"/>
              <a:gd name="connsiteX5" fmla="*/ 359333 w 354444"/>
              <a:gd name="connsiteY5" fmla="*/ 454605 h 574444"/>
              <a:gd name="connsiteX6" fmla="*/ 359333 w 354444"/>
              <a:gd name="connsiteY6" fmla="*/ 572305 h 574444"/>
              <a:gd name="connsiteX7" fmla="*/ 357316 w 354444"/>
              <a:gd name="connsiteY7" fmla="*/ 580433 h 574444"/>
              <a:gd name="connsiteX8" fmla="*/ 14422 w 354444"/>
              <a:gd name="connsiteY8" fmla="*/ 580433 h 574444"/>
              <a:gd name="connsiteX9" fmla="*/ 244 w 354444"/>
              <a:gd name="connsiteY9" fmla="*/ 578416 h 57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444" h="574444">
                <a:moveTo>
                  <a:pt x="0" y="0"/>
                </a:moveTo>
                <a:lnTo>
                  <a:pt x="146116" y="0"/>
                </a:lnTo>
                <a:lnTo>
                  <a:pt x="146116" y="434255"/>
                </a:lnTo>
                <a:cubicBezTo>
                  <a:pt x="156077" y="437003"/>
                  <a:pt x="166467" y="437690"/>
                  <a:pt x="176672" y="436272"/>
                </a:cubicBezTo>
                <a:lnTo>
                  <a:pt x="357316" y="436272"/>
                </a:lnTo>
                <a:lnTo>
                  <a:pt x="359333" y="454605"/>
                </a:lnTo>
                <a:lnTo>
                  <a:pt x="359333" y="572305"/>
                </a:lnTo>
                <a:lnTo>
                  <a:pt x="357316" y="580433"/>
                </a:lnTo>
                <a:lnTo>
                  <a:pt x="14422" y="580433"/>
                </a:lnTo>
                <a:lnTo>
                  <a:pt x="244" y="578416"/>
                </a:ln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BFD6D37-50DB-4582-87B2-372D77C1D3E0}"/>
              </a:ext>
            </a:extLst>
          </p:cNvPr>
          <p:cNvSpPr/>
          <p:nvPr/>
        </p:nvSpPr>
        <p:spPr>
          <a:xfrm>
            <a:off x="8788127" y="3560694"/>
            <a:ext cx="598889" cy="562222"/>
          </a:xfrm>
          <a:custGeom>
            <a:avLst/>
            <a:gdLst>
              <a:gd name="connsiteX0" fmla="*/ 0 w 598888"/>
              <a:gd name="connsiteY0" fmla="*/ 0 h 562221"/>
              <a:gd name="connsiteX1" fmla="*/ 12222 w 598888"/>
              <a:gd name="connsiteY1" fmla="*/ 2017 h 562221"/>
              <a:gd name="connsiteX2" fmla="*/ 152227 w 598888"/>
              <a:gd name="connsiteY2" fmla="*/ 4033 h 562221"/>
              <a:gd name="connsiteX3" fmla="*/ 204966 w 598888"/>
              <a:gd name="connsiteY3" fmla="*/ 44611 h 562221"/>
              <a:gd name="connsiteX4" fmla="*/ 219144 w 598888"/>
              <a:gd name="connsiteY4" fmla="*/ 75167 h 562221"/>
              <a:gd name="connsiteX5" fmla="*/ 221161 w 598888"/>
              <a:gd name="connsiteY5" fmla="*/ 79200 h 562221"/>
              <a:gd name="connsiteX6" fmla="*/ 221161 w 598888"/>
              <a:gd name="connsiteY6" fmla="*/ 129922 h 562221"/>
              <a:gd name="connsiteX7" fmla="*/ 221161 w 598888"/>
              <a:gd name="connsiteY7" fmla="*/ 261800 h 562221"/>
              <a:gd name="connsiteX8" fmla="*/ 292172 w 598888"/>
              <a:gd name="connsiteY8" fmla="*/ 304578 h 562221"/>
              <a:gd name="connsiteX9" fmla="*/ 355055 w 598888"/>
              <a:gd name="connsiteY9" fmla="*/ 255689 h 562221"/>
              <a:gd name="connsiteX10" fmla="*/ 359089 w 598888"/>
              <a:gd name="connsiteY10" fmla="*/ 176550 h 562221"/>
              <a:gd name="connsiteX11" fmla="*/ 359089 w 598888"/>
              <a:gd name="connsiteY11" fmla="*/ 113667 h 562221"/>
              <a:gd name="connsiteX12" fmla="*/ 363122 w 598888"/>
              <a:gd name="connsiteY12" fmla="*/ 85250 h 562221"/>
              <a:gd name="connsiteX13" fmla="*/ 365139 w 598888"/>
              <a:gd name="connsiteY13" fmla="*/ 71072 h 562221"/>
              <a:gd name="connsiteX14" fmla="*/ 379316 w 598888"/>
              <a:gd name="connsiteY14" fmla="*/ 36606 h 562221"/>
              <a:gd name="connsiteX15" fmla="*/ 385427 w 598888"/>
              <a:gd name="connsiteY15" fmla="*/ 28478 h 562221"/>
              <a:gd name="connsiteX16" fmla="*/ 393556 w 598888"/>
              <a:gd name="connsiteY16" fmla="*/ 16256 h 562221"/>
              <a:gd name="connsiteX17" fmla="*/ 409811 w 598888"/>
              <a:gd name="connsiteY17" fmla="*/ 0 h 562221"/>
              <a:gd name="connsiteX18" fmla="*/ 602555 w 598888"/>
              <a:gd name="connsiteY18" fmla="*/ 0 h 562221"/>
              <a:gd name="connsiteX19" fmla="*/ 535333 w 598888"/>
              <a:gd name="connsiteY19" fmla="*/ 257705 h 562221"/>
              <a:gd name="connsiteX20" fmla="*/ 533317 w 598888"/>
              <a:gd name="connsiteY20" fmla="*/ 280011 h 562221"/>
              <a:gd name="connsiteX21" fmla="*/ 523172 w 598888"/>
              <a:gd name="connsiteY21" fmla="*/ 312461 h 562221"/>
              <a:gd name="connsiteX22" fmla="*/ 515044 w 598888"/>
              <a:gd name="connsiteY22" fmla="*/ 326639 h 562221"/>
              <a:gd name="connsiteX23" fmla="*/ 513027 w 598888"/>
              <a:gd name="connsiteY23" fmla="*/ 332750 h 562221"/>
              <a:gd name="connsiteX24" fmla="*/ 356767 w 598888"/>
              <a:gd name="connsiteY24" fmla="*/ 440305 h 562221"/>
              <a:gd name="connsiteX25" fmla="*/ 356767 w 598888"/>
              <a:gd name="connsiteY25" fmla="*/ 568150 h 562221"/>
              <a:gd name="connsiteX26" fmla="*/ 202583 w 598888"/>
              <a:gd name="connsiteY26" fmla="*/ 568150 h 562221"/>
              <a:gd name="connsiteX27" fmla="*/ 202583 w 598888"/>
              <a:gd name="connsiteY27" fmla="*/ 430039 h 562221"/>
              <a:gd name="connsiteX28" fmla="*/ 52433 w 598888"/>
              <a:gd name="connsiteY28" fmla="*/ 194639 h 562221"/>
              <a:gd name="connsiteX29" fmla="*/ 50417 w 598888"/>
              <a:gd name="connsiteY29" fmla="*/ 145750 h 562221"/>
              <a:gd name="connsiteX30" fmla="*/ 46383 w 598888"/>
              <a:gd name="connsiteY30" fmla="*/ 109083 h 562221"/>
              <a:gd name="connsiteX31" fmla="*/ 44367 w 598888"/>
              <a:gd name="connsiteY31" fmla="*/ 94906 h 562221"/>
              <a:gd name="connsiteX32" fmla="*/ 40333 w 598888"/>
              <a:gd name="connsiteY32" fmla="*/ 80728 h 562221"/>
              <a:gd name="connsiteX33" fmla="*/ 40333 w 598888"/>
              <a:gd name="connsiteY33" fmla="*/ 73089 h 562221"/>
              <a:gd name="connsiteX34" fmla="*/ 0 w 598888"/>
              <a:gd name="connsiteY34" fmla="*/ 0 h 56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8888" h="562221">
                <a:moveTo>
                  <a:pt x="0" y="0"/>
                </a:moveTo>
                <a:lnTo>
                  <a:pt x="12222" y="2017"/>
                </a:lnTo>
                <a:lnTo>
                  <a:pt x="152227" y="4033"/>
                </a:lnTo>
                <a:cubicBezTo>
                  <a:pt x="171661" y="14935"/>
                  <a:pt x="189444" y="28604"/>
                  <a:pt x="204966" y="44611"/>
                </a:cubicBezTo>
                <a:cubicBezTo>
                  <a:pt x="211017" y="54127"/>
                  <a:pt x="215783" y="64401"/>
                  <a:pt x="219144" y="75167"/>
                </a:cubicBezTo>
                <a:lnTo>
                  <a:pt x="221161" y="79200"/>
                </a:lnTo>
                <a:cubicBezTo>
                  <a:pt x="222505" y="96080"/>
                  <a:pt x="222505" y="113042"/>
                  <a:pt x="221161" y="129922"/>
                </a:cubicBezTo>
                <a:lnTo>
                  <a:pt x="221161" y="261800"/>
                </a:lnTo>
                <a:cubicBezTo>
                  <a:pt x="236011" y="286244"/>
                  <a:pt x="259722" y="300503"/>
                  <a:pt x="292172" y="304578"/>
                </a:cubicBezTo>
                <a:cubicBezTo>
                  <a:pt x="319244" y="299159"/>
                  <a:pt x="340205" y="282863"/>
                  <a:pt x="355055" y="255689"/>
                </a:cubicBezTo>
                <a:cubicBezTo>
                  <a:pt x="359455" y="229552"/>
                  <a:pt x="360799" y="202997"/>
                  <a:pt x="359089" y="176550"/>
                </a:cubicBezTo>
                <a:lnTo>
                  <a:pt x="359089" y="113667"/>
                </a:lnTo>
                <a:cubicBezTo>
                  <a:pt x="359272" y="104067"/>
                  <a:pt x="360617" y="94525"/>
                  <a:pt x="363122" y="85250"/>
                </a:cubicBezTo>
                <a:lnTo>
                  <a:pt x="365139" y="71072"/>
                </a:lnTo>
                <a:lnTo>
                  <a:pt x="379316" y="36606"/>
                </a:lnTo>
                <a:lnTo>
                  <a:pt x="385427" y="28478"/>
                </a:lnTo>
                <a:lnTo>
                  <a:pt x="393556" y="16256"/>
                </a:lnTo>
                <a:cubicBezTo>
                  <a:pt x="397527" y="9565"/>
                  <a:pt x="403150" y="3977"/>
                  <a:pt x="409811" y="0"/>
                </a:cubicBezTo>
                <a:lnTo>
                  <a:pt x="602555" y="0"/>
                </a:lnTo>
                <a:cubicBezTo>
                  <a:pt x="552505" y="73048"/>
                  <a:pt x="530078" y="158950"/>
                  <a:pt x="535333" y="257705"/>
                </a:cubicBezTo>
                <a:lnTo>
                  <a:pt x="533317" y="280011"/>
                </a:lnTo>
                <a:lnTo>
                  <a:pt x="523172" y="312461"/>
                </a:lnTo>
                <a:lnTo>
                  <a:pt x="515044" y="326639"/>
                </a:lnTo>
                <a:lnTo>
                  <a:pt x="513027" y="332750"/>
                </a:lnTo>
                <a:cubicBezTo>
                  <a:pt x="476361" y="384164"/>
                  <a:pt x="424294" y="420016"/>
                  <a:pt x="356767" y="440305"/>
                </a:cubicBezTo>
                <a:lnTo>
                  <a:pt x="356767" y="568150"/>
                </a:lnTo>
                <a:lnTo>
                  <a:pt x="202583" y="568150"/>
                </a:lnTo>
                <a:lnTo>
                  <a:pt x="202583" y="430039"/>
                </a:lnTo>
                <a:cubicBezTo>
                  <a:pt x="94355" y="393372"/>
                  <a:pt x="44306" y="314905"/>
                  <a:pt x="52433" y="194639"/>
                </a:cubicBezTo>
                <a:lnTo>
                  <a:pt x="50417" y="145750"/>
                </a:lnTo>
                <a:cubicBezTo>
                  <a:pt x="47422" y="133768"/>
                  <a:pt x="46077" y="121432"/>
                  <a:pt x="46383" y="109083"/>
                </a:cubicBezTo>
                <a:lnTo>
                  <a:pt x="44367" y="94906"/>
                </a:lnTo>
                <a:lnTo>
                  <a:pt x="40333" y="80728"/>
                </a:lnTo>
                <a:lnTo>
                  <a:pt x="40333" y="73089"/>
                </a:lnTo>
                <a:cubicBezTo>
                  <a:pt x="33916" y="45454"/>
                  <a:pt x="19983" y="20146"/>
                  <a:pt x="0" y="0"/>
                </a:cubicBez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80BDBE0-2D3C-48C4-B3AB-15D0F0BD2C88}"/>
              </a:ext>
            </a:extLst>
          </p:cNvPr>
          <p:cNvSpPr/>
          <p:nvPr/>
        </p:nvSpPr>
        <p:spPr>
          <a:xfrm>
            <a:off x="9434132" y="3520116"/>
            <a:ext cx="537778" cy="605000"/>
          </a:xfrm>
          <a:custGeom>
            <a:avLst/>
            <a:gdLst>
              <a:gd name="connsiteX0" fmla="*/ 3789 w 537777"/>
              <a:gd name="connsiteY0" fmla="*/ 172455 h 604999"/>
              <a:gd name="connsiteX1" fmla="*/ 247255 w 537777"/>
              <a:gd name="connsiteY1" fmla="*/ 0 h 604999"/>
              <a:gd name="connsiteX2" fmla="*/ 312216 w 537777"/>
              <a:gd name="connsiteY2" fmla="*/ 0 h 604999"/>
              <a:gd name="connsiteX3" fmla="*/ 320345 w 537777"/>
              <a:gd name="connsiteY3" fmla="*/ 2017 h 604999"/>
              <a:gd name="connsiteX4" fmla="*/ 371066 w 537777"/>
              <a:gd name="connsiteY4" fmla="*/ 4033 h 604999"/>
              <a:gd name="connsiteX5" fmla="*/ 387322 w 537777"/>
              <a:gd name="connsiteY5" fmla="*/ 6050 h 604999"/>
              <a:gd name="connsiteX6" fmla="*/ 401500 w 537777"/>
              <a:gd name="connsiteY6" fmla="*/ 8067 h 604999"/>
              <a:gd name="connsiteX7" fmla="*/ 421789 w 537777"/>
              <a:gd name="connsiteY7" fmla="*/ 12100 h 604999"/>
              <a:gd name="connsiteX8" fmla="*/ 434011 w 537777"/>
              <a:gd name="connsiteY8" fmla="*/ 14117 h 604999"/>
              <a:gd name="connsiteX9" fmla="*/ 476789 w 537777"/>
              <a:gd name="connsiteY9" fmla="*/ 28294 h 604999"/>
              <a:gd name="connsiteX10" fmla="*/ 517367 w 537777"/>
              <a:gd name="connsiteY10" fmla="*/ 54694 h 604999"/>
              <a:gd name="connsiteX11" fmla="*/ 497077 w 537777"/>
              <a:gd name="connsiteY11" fmla="*/ 91361 h 604999"/>
              <a:gd name="connsiteX12" fmla="*/ 488950 w 537777"/>
              <a:gd name="connsiteY12" fmla="*/ 105539 h 604999"/>
              <a:gd name="connsiteX13" fmla="*/ 484916 w 537777"/>
              <a:gd name="connsiteY13" fmla="*/ 113667 h 604999"/>
              <a:gd name="connsiteX14" fmla="*/ 479844 w 537777"/>
              <a:gd name="connsiteY14" fmla="*/ 120755 h 604999"/>
              <a:gd name="connsiteX15" fmla="*/ 474772 w 537777"/>
              <a:gd name="connsiteY15" fmla="*/ 131939 h 604999"/>
              <a:gd name="connsiteX16" fmla="*/ 466644 w 537777"/>
              <a:gd name="connsiteY16" fmla="*/ 146117 h 604999"/>
              <a:gd name="connsiteX17" fmla="*/ 462611 w 537777"/>
              <a:gd name="connsiteY17" fmla="*/ 154244 h 604999"/>
              <a:gd name="connsiteX18" fmla="*/ 450388 w 537777"/>
              <a:gd name="connsiteY18" fmla="*/ 176550 h 604999"/>
              <a:gd name="connsiteX19" fmla="*/ 438166 w 537777"/>
              <a:gd name="connsiteY19" fmla="*/ 174533 h 604999"/>
              <a:gd name="connsiteX20" fmla="*/ 253550 w 537777"/>
              <a:gd name="connsiteY20" fmla="*/ 137867 h 604999"/>
              <a:gd name="connsiteX21" fmla="*/ 222994 w 537777"/>
              <a:gd name="connsiteY21" fmla="*/ 143978 h 604999"/>
              <a:gd name="connsiteX22" fmla="*/ 192439 w 537777"/>
              <a:gd name="connsiteY22" fmla="*/ 168422 h 604999"/>
              <a:gd name="connsiteX23" fmla="*/ 226905 w 537777"/>
              <a:gd name="connsiteY23" fmla="*/ 205089 h 604999"/>
              <a:gd name="connsiteX24" fmla="*/ 259356 w 537777"/>
              <a:gd name="connsiteY24" fmla="*/ 215233 h 604999"/>
              <a:gd name="connsiteX25" fmla="*/ 271578 w 537777"/>
              <a:gd name="connsiteY25" fmla="*/ 219267 h 604999"/>
              <a:gd name="connsiteX26" fmla="*/ 285756 w 537777"/>
              <a:gd name="connsiteY26" fmla="*/ 225378 h 604999"/>
              <a:gd name="connsiteX27" fmla="*/ 299933 w 537777"/>
              <a:gd name="connsiteY27" fmla="*/ 229411 h 604999"/>
              <a:gd name="connsiteX28" fmla="*/ 537350 w 537777"/>
              <a:gd name="connsiteY28" fmla="*/ 474955 h 604999"/>
              <a:gd name="connsiteX29" fmla="*/ 511989 w 537777"/>
              <a:gd name="connsiteY29" fmla="*/ 515533 h 604999"/>
              <a:gd name="connsiteX30" fmla="*/ 462367 w 537777"/>
              <a:gd name="connsiteY30" fmla="*/ 556172 h 604999"/>
              <a:gd name="connsiteX31" fmla="*/ 458333 w 537777"/>
              <a:gd name="connsiteY31" fmla="*/ 560205 h 604999"/>
              <a:gd name="connsiteX32" fmla="*/ 0 w 537777"/>
              <a:gd name="connsiteY32" fmla="*/ 562222 h 604999"/>
              <a:gd name="connsiteX33" fmla="*/ 0 w 537777"/>
              <a:gd name="connsiteY33" fmla="*/ 533683 h 604999"/>
              <a:gd name="connsiteX34" fmla="*/ 20289 w 537777"/>
              <a:gd name="connsiteY34" fmla="*/ 501233 h 604999"/>
              <a:gd name="connsiteX35" fmla="*/ 30433 w 537777"/>
              <a:gd name="connsiteY35" fmla="*/ 487055 h 604999"/>
              <a:gd name="connsiteX36" fmla="*/ 40578 w 537777"/>
              <a:gd name="connsiteY36" fmla="*/ 468722 h 604999"/>
              <a:gd name="connsiteX37" fmla="*/ 50478 w 537777"/>
              <a:gd name="connsiteY37" fmla="*/ 452283 h 604999"/>
              <a:gd name="connsiteX38" fmla="*/ 64655 w 537777"/>
              <a:gd name="connsiteY38" fmla="*/ 431994 h 604999"/>
              <a:gd name="connsiteX39" fmla="*/ 68689 w 537777"/>
              <a:gd name="connsiteY39" fmla="*/ 423866 h 604999"/>
              <a:gd name="connsiteX40" fmla="*/ 316311 w 537777"/>
              <a:gd name="connsiteY40" fmla="*/ 458394 h 604999"/>
              <a:gd name="connsiteX41" fmla="*/ 352978 w 537777"/>
              <a:gd name="connsiteY41" fmla="*/ 433950 h 604999"/>
              <a:gd name="connsiteX42" fmla="*/ 312400 w 537777"/>
              <a:gd name="connsiteY42" fmla="*/ 389339 h 604999"/>
              <a:gd name="connsiteX43" fmla="*/ 235278 w 537777"/>
              <a:gd name="connsiteY43" fmla="*/ 364894 h 604999"/>
              <a:gd name="connsiteX44" fmla="*/ 227150 w 537777"/>
              <a:gd name="connsiteY44" fmla="*/ 360861 h 604999"/>
              <a:gd name="connsiteX45" fmla="*/ 219022 w 537777"/>
              <a:gd name="connsiteY45" fmla="*/ 358844 h 604999"/>
              <a:gd name="connsiteX46" fmla="*/ 190606 w 537777"/>
              <a:gd name="connsiteY46" fmla="*/ 350717 h 604999"/>
              <a:gd name="connsiteX47" fmla="*/ 178384 w 537777"/>
              <a:gd name="connsiteY47" fmla="*/ 346683 h 604999"/>
              <a:gd name="connsiteX48" fmla="*/ 156078 w 537777"/>
              <a:gd name="connsiteY48" fmla="*/ 340572 h 604999"/>
              <a:gd name="connsiteX49" fmla="*/ 147950 w 537777"/>
              <a:gd name="connsiteY49" fmla="*/ 338555 h 604999"/>
              <a:gd name="connsiteX50" fmla="*/ 117394 w 537777"/>
              <a:gd name="connsiteY50" fmla="*/ 326333 h 604999"/>
              <a:gd name="connsiteX51" fmla="*/ 90994 w 537777"/>
              <a:gd name="connsiteY51" fmla="*/ 312155 h 604999"/>
              <a:gd name="connsiteX52" fmla="*/ 84883 w 537777"/>
              <a:gd name="connsiteY52" fmla="*/ 310139 h 604999"/>
              <a:gd name="connsiteX53" fmla="*/ 50417 w 537777"/>
              <a:gd name="connsiteY53" fmla="*/ 283739 h 604999"/>
              <a:gd name="connsiteX54" fmla="*/ 36239 w 537777"/>
              <a:gd name="connsiteY54" fmla="*/ 269561 h 604999"/>
              <a:gd name="connsiteX55" fmla="*/ 3789 w 537777"/>
              <a:gd name="connsiteY55" fmla="*/ 172455 h 60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37777" h="604999">
                <a:moveTo>
                  <a:pt x="3789" y="172455"/>
                </a:moveTo>
                <a:cubicBezTo>
                  <a:pt x="16011" y="66937"/>
                  <a:pt x="97167" y="9452"/>
                  <a:pt x="247255" y="0"/>
                </a:cubicBezTo>
                <a:lnTo>
                  <a:pt x="312216" y="0"/>
                </a:lnTo>
                <a:lnTo>
                  <a:pt x="320345" y="2017"/>
                </a:lnTo>
                <a:lnTo>
                  <a:pt x="371066" y="4033"/>
                </a:lnTo>
                <a:lnTo>
                  <a:pt x="387322" y="6050"/>
                </a:lnTo>
                <a:lnTo>
                  <a:pt x="401500" y="8067"/>
                </a:lnTo>
                <a:lnTo>
                  <a:pt x="421789" y="12100"/>
                </a:lnTo>
                <a:lnTo>
                  <a:pt x="434011" y="14117"/>
                </a:lnTo>
                <a:lnTo>
                  <a:pt x="476789" y="28294"/>
                </a:lnTo>
                <a:cubicBezTo>
                  <a:pt x="491761" y="34642"/>
                  <a:pt x="505511" y="43579"/>
                  <a:pt x="517367" y="54694"/>
                </a:cubicBezTo>
                <a:cubicBezTo>
                  <a:pt x="509422" y="66243"/>
                  <a:pt x="502639" y="78521"/>
                  <a:pt x="497077" y="91361"/>
                </a:cubicBezTo>
                <a:lnTo>
                  <a:pt x="488950" y="105539"/>
                </a:lnTo>
                <a:cubicBezTo>
                  <a:pt x="487055" y="107937"/>
                  <a:pt x="485650" y="110706"/>
                  <a:pt x="484916" y="113667"/>
                </a:cubicBezTo>
                <a:cubicBezTo>
                  <a:pt x="482961" y="115834"/>
                  <a:pt x="481250" y="118212"/>
                  <a:pt x="479844" y="120755"/>
                </a:cubicBezTo>
                <a:cubicBezTo>
                  <a:pt x="477767" y="124286"/>
                  <a:pt x="476056" y="128036"/>
                  <a:pt x="474772" y="131939"/>
                </a:cubicBezTo>
                <a:lnTo>
                  <a:pt x="466644" y="146117"/>
                </a:lnTo>
                <a:cubicBezTo>
                  <a:pt x="464750" y="148515"/>
                  <a:pt x="463345" y="151284"/>
                  <a:pt x="462611" y="154244"/>
                </a:cubicBezTo>
                <a:cubicBezTo>
                  <a:pt x="457661" y="161182"/>
                  <a:pt x="453566" y="168667"/>
                  <a:pt x="450388" y="176550"/>
                </a:cubicBezTo>
                <a:lnTo>
                  <a:pt x="438166" y="174533"/>
                </a:lnTo>
                <a:cubicBezTo>
                  <a:pt x="384083" y="148826"/>
                  <a:pt x="322545" y="136603"/>
                  <a:pt x="253550" y="137867"/>
                </a:cubicBezTo>
                <a:lnTo>
                  <a:pt x="222994" y="143978"/>
                </a:lnTo>
                <a:cubicBezTo>
                  <a:pt x="210833" y="149327"/>
                  <a:pt x="200322" y="157753"/>
                  <a:pt x="192439" y="168422"/>
                </a:cubicBezTo>
                <a:cubicBezTo>
                  <a:pt x="198122" y="185027"/>
                  <a:pt x="210711" y="198384"/>
                  <a:pt x="226905" y="205089"/>
                </a:cubicBezTo>
                <a:lnTo>
                  <a:pt x="259356" y="215233"/>
                </a:lnTo>
                <a:cubicBezTo>
                  <a:pt x="263084" y="217417"/>
                  <a:pt x="267239" y="218790"/>
                  <a:pt x="271578" y="219267"/>
                </a:cubicBezTo>
                <a:lnTo>
                  <a:pt x="285756" y="225378"/>
                </a:lnTo>
                <a:lnTo>
                  <a:pt x="299933" y="229411"/>
                </a:lnTo>
                <a:cubicBezTo>
                  <a:pt x="481189" y="262003"/>
                  <a:pt x="560328" y="343852"/>
                  <a:pt x="537350" y="474955"/>
                </a:cubicBezTo>
                <a:cubicBezTo>
                  <a:pt x="530506" y="489428"/>
                  <a:pt x="522011" y="503047"/>
                  <a:pt x="511989" y="515533"/>
                </a:cubicBezTo>
                <a:cubicBezTo>
                  <a:pt x="498300" y="532250"/>
                  <a:pt x="481433" y="546067"/>
                  <a:pt x="462367" y="556172"/>
                </a:cubicBezTo>
                <a:lnTo>
                  <a:pt x="458333" y="560205"/>
                </a:lnTo>
                <a:cubicBezTo>
                  <a:pt x="314906" y="625148"/>
                  <a:pt x="162128" y="625820"/>
                  <a:pt x="0" y="562222"/>
                </a:cubicBezTo>
                <a:lnTo>
                  <a:pt x="0" y="533683"/>
                </a:lnTo>
                <a:cubicBezTo>
                  <a:pt x="7945" y="523665"/>
                  <a:pt x="14789" y="512779"/>
                  <a:pt x="20289" y="501233"/>
                </a:cubicBezTo>
                <a:cubicBezTo>
                  <a:pt x="24078" y="496806"/>
                  <a:pt x="27439" y="492062"/>
                  <a:pt x="30433" y="487055"/>
                </a:cubicBezTo>
                <a:lnTo>
                  <a:pt x="40578" y="468722"/>
                </a:lnTo>
                <a:lnTo>
                  <a:pt x="50478" y="452283"/>
                </a:lnTo>
                <a:lnTo>
                  <a:pt x="64655" y="431994"/>
                </a:lnTo>
                <a:lnTo>
                  <a:pt x="68689" y="423866"/>
                </a:lnTo>
                <a:cubicBezTo>
                  <a:pt x="144955" y="463011"/>
                  <a:pt x="232222" y="475180"/>
                  <a:pt x="316311" y="458394"/>
                </a:cubicBezTo>
                <a:cubicBezTo>
                  <a:pt x="330061" y="452851"/>
                  <a:pt x="342589" y="444531"/>
                  <a:pt x="352978" y="433950"/>
                </a:cubicBezTo>
                <a:cubicBezTo>
                  <a:pt x="350228" y="412316"/>
                  <a:pt x="336722" y="397446"/>
                  <a:pt x="312400" y="389339"/>
                </a:cubicBezTo>
                <a:lnTo>
                  <a:pt x="235278" y="364894"/>
                </a:lnTo>
                <a:lnTo>
                  <a:pt x="227150" y="360861"/>
                </a:lnTo>
                <a:lnTo>
                  <a:pt x="219022" y="358844"/>
                </a:lnTo>
                <a:cubicBezTo>
                  <a:pt x="209305" y="357043"/>
                  <a:pt x="199773" y="354322"/>
                  <a:pt x="190606" y="350717"/>
                </a:cubicBezTo>
                <a:lnTo>
                  <a:pt x="178384" y="346683"/>
                </a:lnTo>
                <a:lnTo>
                  <a:pt x="156078" y="340572"/>
                </a:lnTo>
                <a:lnTo>
                  <a:pt x="147950" y="338555"/>
                </a:lnTo>
                <a:cubicBezTo>
                  <a:pt x="138294" y="333299"/>
                  <a:pt x="128027" y="329197"/>
                  <a:pt x="117394" y="326333"/>
                </a:cubicBezTo>
                <a:lnTo>
                  <a:pt x="90994" y="312155"/>
                </a:lnTo>
                <a:lnTo>
                  <a:pt x="84883" y="310139"/>
                </a:lnTo>
                <a:lnTo>
                  <a:pt x="50417" y="283739"/>
                </a:lnTo>
                <a:lnTo>
                  <a:pt x="36239" y="269561"/>
                </a:lnTo>
                <a:cubicBezTo>
                  <a:pt x="15584" y="241353"/>
                  <a:pt x="4217" y="207410"/>
                  <a:pt x="3789" y="172455"/>
                </a:cubicBez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DAAD601-0AA7-4B2A-A68D-53C7D2539905}"/>
              </a:ext>
            </a:extLst>
          </p:cNvPr>
          <p:cNvSpPr/>
          <p:nvPr/>
        </p:nvSpPr>
        <p:spPr>
          <a:xfrm>
            <a:off x="10034977" y="3540405"/>
            <a:ext cx="391111" cy="586666"/>
          </a:xfrm>
          <a:custGeom>
            <a:avLst/>
            <a:gdLst>
              <a:gd name="connsiteX0" fmla="*/ 0 w 391110"/>
              <a:gd name="connsiteY0" fmla="*/ 0 h 586666"/>
              <a:gd name="connsiteX1" fmla="*/ 387688 w 391110"/>
              <a:gd name="connsiteY1" fmla="*/ 0 h 586666"/>
              <a:gd name="connsiteX2" fmla="*/ 395816 w 391110"/>
              <a:gd name="connsiteY2" fmla="*/ 12222 h 586666"/>
              <a:gd name="connsiteX3" fmla="*/ 395816 w 391110"/>
              <a:gd name="connsiteY3" fmla="*/ 115683 h 586666"/>
              <a:gd name="connsiteX4" fmla="*/ 393799 w 391110"/>
              <a:gd name="connsiteY4" fmla="*/ 142083 h 586666"/>
              <a:gd name="connsiteX5" fmla="*/ 158399 w 391110"/>
              <a:gd name="connsiteY5" fmla="*/ 142083 h 586666"/>
              <a:gd name="connsiteX6" fmla="*/ 146177 w 391110"/>
              <a:gd name="connsiteY6" fmla="*/ 144100 h 586666"/>
              <a:gd name="connsiteX7" fmla="*/ 146177 w 391110"/>
              <a:gd name="connsiteY7" fmla="*/ 192989 h 586666"/>
              <a:gd name="connsiteX8" fmla="*/ 148194 w 391110"/>
              <a:gd name="connsiteY8" fmla="*/ 199100 h 586666"/>
              <a:gd name="connsiteX9" fmla="*/ 395755 w 391110"/>
              <a:gd name="connsiteY9" fmla="*/ 199100 h 586666"/>
              <a:gd name="connsiteX10" fmla="*/ 395755 w 391110"/>
              <a:gd name="connsiteY10" fmla="*/ 320589 h 586666"/>
              <a:gd name="connsiteX11" fmla="*/ 393738 w 391110"/>
              <a:gd name="connsiteY11" fmla="*/ 340878 h 586666"/>
              <a:gd name="connsiteX12" fmla="*/ 158338 w 391110"/>
              <a:gd name="connsiteY12" fmla="*/ 340878 h 586666"/>
              <a:gd name="connsiteX13" fmla="*/ 146116 w 391110"/>
              <a:gd name="connsiteY13" fmla="*/ 342894 h 586666"/>
              <a:gd name="connsiteX14" fmla="*/ 146116 w 391110"/>
              <a:gd name="connsiteY14" fmla="*/ 436272 h 586666"/>
              <a:gd name="connsiteX15" fmla="*/ 148133 w 391110"/>
              <a:gd name="connsiteY15" fmla="*/ 446416 h 586666"/>
              <a:gd name="connsiteX16" fmla="*/ 395694 w 391110"/>
              <a:gd name="connsiteY16" fmla="*/ 446416 h 586666"/>
              <a:gd name="connsiteX17" fmla="*/ 395694 w 391110"/>
              <a:gd name="connsiteY17" fmla="*/ 588439 h 586666"/>
              <a:gd name="connsiteX18" fmla="*/ 0 w 391110"/>
              <a:gd name="connsiteY18" fmla="*/ 588439 h 58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1110" h="586666">
                <a:moveTo>
                  <a:pt x="0" y="0"/>
                </a:moveTo>
                <a:lnTo>
                  <a:pt x="387688" y="0"/>
                </a:lnTo>
                <a:cubicBezTo>
                  <a:pt x="394472" y="0"/>
                  <a:pt x="397161" y="4074"/>
                  <a:pt x="395816" y="12222"/>
                </a:cubicBezTo>
                <a:lnTo>
                  <a:pt x="395816" y="115683"/>
                </a:lnTo>
                <a:cubicBezTo>
                  <a:pt x="397100" y="124524"/>
                  <a:pt x="396428" y="133544"/>
                  <a:pt x="393799" y="142083"/>
                </a:cubicBezTo>
                <a:lnTo>
                  <a:pt x="158399" y="142083"/>
                </a:lnTo>
                <a:lnTo>
                  <a:pt x="146177" y="144100"/>
                </a:lnTo>
                <a:lnTo>
                  <a:pt x="146177" y="192989"/>
                </a:lnTo>
                <a:lnTo>
                  <a:pt x="148194" y="199100"/>
                </a:lnTo>
                <a:lnTo>
                  <a:pt x="395755" y="199100"/>
                </a:lnTo>
                <a:lnTo>
                  <a:pt x="395755" y="320589"/>
                </a:lnTo>
                <a:cubicBezTo>
                  <a:pt x="396977" y="327408"/>
                  <a:pt x="396305" y="334436"/>
                  <a:pt x="393738" y="340878"/>
                </a:cubicBezTo>
                <a:lnTo>
                  <a:pt x="158338" y="340878"/>
                </a:lnTo>
                <a:lnTo>
                  <a:pt x="146116" y="342894"/>
                </a:lnTo>
                <a:lnTo>
                  <a:pt x="146116" y="436272"/>
                </a:lnTo>
                <a:lnTo>
                  <a:pt x="148133" y="446416"/>
                </a:lnTo>
                <a:lnTo>
                  <a:pt x="395694" y="446416"/>
                </a:lnTo>
                <a:lnTo>
                  <a:pt x="395694" y="588439"/>
                </a:lnTo>
                <a:lnTo>
                  <a:pt x="0" y="588439"/>
                </a:ln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B4E7329-7AF5-4A38-8027-D7B0177E1112}"/>
              </a:ext>
            </a:extLst>
          </p:cNvPr>
          <p:cNvSpPr/>
          <p:nvPr/>
        </p:nvSpPr>
        <p:spPr>
          <a:xfrm>
            <a:off x="10501682" y="3542522"/>
            <a:ext cx="513333" cy="580555"/>
          </a:xfrm>
          <a:custGeom>
            <a:avLst/>
            <a:gdLst>
              <a:gd name="connsiteX0" fmla="*/ 115622 w 513333"/>
              <a:gd name="connsiteY0" fmla="*/ 2100 h 580555"/>
              <a:gd name="connsiteX1" fmla="*/ 158399 w 513333"/>
              <a:gd name="connsiteY1" fmla="*/ 2100 h 580555"/>
              <a:gd name="connsiteX2" fmla="*/ 367400 w 513333"/>
              <a:gd name="connsiteY2" fmla="*/ 48789 h 580555"/>
              <a:gd name="connsiteX3" fmla="*/ 416289 w 513333"/>
              <a:gd name="connsiteY3" fmla="*/ 117783 h 580555"/>
              <a:gd name="connsiteX4" fmla="*/ 337149 w 513333"/>
              <a:gd name="connsiteY4" fmla="*/ 336928 h 580555"/>
              <a:gd name="connsiteX5" fmla="*/ 363550 w 513333"/>
              <a:gd name="connsiteY5" fmla="*/ 369378 h 580555"/>
              <a:gd name="connsiteX6" fmla="*/ 373205 w 513333"/>
              <a:gd name="connsiteY6" fmla="*/ 383433 h 580555"/>
              <a:gd name="connsiteX7" fmla="*/ 375221 w 513333"/>
              <a:gd name="connsiteY7" fmla="*/ 387466 h 580555"/>
              <a:gd name="connsiteX8" fmla="*/ 403638 w 513333"/>
              <a:gd name="connsiteY8" fmla="*/ 426028 h 580555"/>
              <a:gd name="connsiteX9" fmla="*/ 405655 w 513333"/>
              <a:gd name="connsiteY9" fmla="*/ 430061 h 580555"/>
              <a:gd name="connsiteX10" fmla="*/ 411767 w 513333"/>
              <a:gd name="connsiteY10" fmla="*/ 436172 h 580555"/>
              <a:gd name="connsiteX11" fmla="*/ 428022 w 513333"/>
              <a:gd name="connsiteY11" fmla="*/ 458478 h 580555"/>
              <a:gd name="connsiteX12" fmla="*/ 438166 w 513333"/>
              <a:gd name="connsiteY12" fmla="*/ 474733 h 580555"/>
              <a:gd name="connsiteX13" fmla="*/ 442200 w 513333"/>
              <a:gd name="connsiteY13" fmla="*/ 478766 h 580555"/>
              <a:gd name="connsiteX14" fmla="*/ 454422 w 513333"/>
              <a:gd name="connsiteY14" fmla="*/ 497100 h 580555"/>
              <a:gd name="connsiteX15" fmla="*/ 458455 w 513333"/>
              <a:gd name="connsiteY15" fmla="*/ 501133 h 580555"/>
              <a:gd name="connsiteX16" fmla="*/ 507344 w 513333"/>
              <a:gd name="connsiteY16" fmla="*/ 570128 h 580555"/>
              <a:gd name="connsiteX17" fmla="*/ 517488 w 513333"/>
              <a:gd name="connsiteY17" fmla="*/ 586383 h 580555"/>
              <a:gd name="connsiteX18" fmla="*/ 332872 w 513333"/>
              <a:gd name="connsiteY18" fmla="*/ 586383 h 580555"/>
              <a:gd name="connsiteX19" fmla="*/ 324744 w 513333"/>
              <a:gd name="connsiteY19" fmla="*/ 574161 h 580555"/>
              <a:gd name="connsiteX20" fmla="*/ 318633 w 513333"/>
              <a:gd name="connsiteY20" fmla="*/ 566033 h 580555"/>
              <a:gd name="connsiteX21" fmla="*/ 294188 w 513333"/>
              <a:gd name="connsiteY21" fmla="*/ 531566 h 580555"/>
              <a:gd name="connsiteX22" fmla="*/ 286122 w 513333"/>
              <a:gd name="connsiteY22" fmla="*/ 521544 h 580555"/>
              <a:gd name="connsiteX23" fmla="*/ 280011 w 513333"/>
              <a:gd name="connsiteY23" fmla="*/ 513416 h 580555"/>
              <a:gd name="connsiteX24" fmla="*/ 269866 w 513333"/>
              <a:gd name="connsiteY24" fmla="*/ 497100 h 580555"/>
              <a:gd name="connsiteX25" fmla="*/ 262778 w 513333"/>
              <a:gd name="connsiteY25" fmla="*/ 490011 h 580555"/>
              <a:gd name="connsiteX26" fmla="*/ 257705 w 513333"/>
              <a:gd name="connsiteY26" fmla="*/ 480905 h 580555"/>
              <a:gd name="connsiteX27" fmla="*/ 219144 w 513333"/>
              <a:gd name="connsiteY27" fmla="*/ 425905 h 580555"/>
              <a:gd name="connsiteX28" fmla="*/ 211016 w 513333"/>
              <a:gd name="connsiteY28" fmla="*/ 415761 h 580555"/>
              <a:gd name="connsiteX29" fmla="*/ 188711 w 513333"/>
              <a:gd name="connsiteY29" fmla="*/ 383311 h 580555"/>
              <a:gd name="connsiteX30" fmla="*/ 176489 w 513333"/>
              <a:gd name="connsiteY30" fmla="*/ 369133 h 580555"/>
              <a:gd name="connsiteX31" fmla="*/ 156200 w 513333"/>
              <a:gd name="connsiteY31" fmla="*/ 369133 h 580555"/>
              <a:gd name="connsiteX32" fmla="*/ 154183 w 513333"/>
              <a:gd name="connsiteY32" fmla="*/ 415822 h 580555"/>
              <a:gd name="connsiteX33" fmla="*/ 154183 w 513333"/>
              <a:gd name="connsiteY33" fmla="*/ 586322 h 580555"/>
              <a:gd name="connsiteX34" fmla="*/ 0 w 513333"/>
              <a:gd name="connsiteY34" fmla="*/ 586322 h 580555"/>
              <a:gd name="connsiteX35" fmla="*/ 0 w 513333"/>
              <a:gd name="connsiteY35" fmla="*/ 5767 h 580555"/>
              <a:gd name="connsiteX36" fmla="*/ 61111 w 513333"/>
              <a:gd name="connsiteY36" fmla="*/ 5767 h 580555"/>
              <a:gd name="connsiteX37" fmla="*/ 77366 w 513333"/>
              <a:gd name="connsiteY37" fmla="*/ 3750 h 580555"/>
              <a:gd name="connsiteX38" fmla="*/ 109816 w 513333"/>
              <a:gd name="connsiteY38" fmla="*/ 3750 h 580555"/>
              <a:gd name="connsiteX39" fmla="*/ 156200 w 513333"/>
              <a:gd name="connsiteY39" fmla="*/ 142106 h 580555"/>
              <a:gd name="connsiteX40" fmla="*/ 154183 w 513333"/>
              <a:gd name="connsiteY40" fmla="*/ 172661 h 580555"/>
              <a:gd name="connsiteX41" fmla="*/ 154183 w 513333"/>
              <a:gd name="connsiteY41" fmla="*/ 233772 h 580555"/>
              <a:gd name="connsiteX42" fmla="*/ 253611 w 513333"/>
              <a:gd name="connsiteY42" fmla="*/ 221550 h 580555"/>
              <a:gd name="connsiteX43" fmla="*/ 263755 w 513333"/>
              <a:gd name="connsiteY43" fmla="*/ 207372 h 580555"/>
              <a:gd name="connsiteX44" fmla="*/ 156261 w 513333"/>
              <a:gd name="connsiteY44" fmla="*/ 141983 h 580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13333" h="580555">
                <a:moveTo>
                  <a:pt x="115622" y="2100"/>
                </a:moveTo>
                <a:lnTo>
                  <a:pt x="158399" y="2100"/>
                </a:lnTo>
                <a:cubicBezTo>
                  <a:pt x="228738" y="-6048"/>
                  <a:pt x="298405" y="9515"/>
                  <a:pt x="367400" y="48789"/>
                </a:cubicBezTo>
                <a:cubicBezTo>
                  <a:pt x="388728" y="67750"/>
                  <a:pt x="405472" y="91352"/>
                  <a:pt x="416289" y="117783"/>
                </a:cubicBezTo>
                <a:cubicBezTo>
                  <a:pt x="444827" y="204358"/>
                  <a:pt x="418427" y="277405"/>
                  <a:pt x="337149" y="336928"/>
                </a:cubicBezTo>
                <a:cubicBezTo>
                  <a:pt x="346866" y="346974"/>
                  <a:pt x="355666" y="357830"/>
                  <a:pt x="363550" y="369378"/>
                </a:cubicBezTo>
                <a:lnTo>
                  <a:pt x="373205" y="383433"/>
                </a:lnTo>
                <a:lnTo>
                  <a:pt x="375221" y="387466"/>
                </a:lnTo>
                <a:lnTo>
                  <a:pt x="403638" y="426028"/>
                </a:lnTo>
                <a:lnTo>
                  <a:pt x="405655" y="430061"/>
                </a:lnTo>
                <a:lnTo>
                  <a:pt x="411767" y="436172"/>
                </a:lnTo>
                <a:cubicBezTo>
                  <a:pt x="416594" y="444010"/>
                  <a:pt x="422033" y="451467"/>
                  <a:pt x="428022" y="458478"/>
                </a:cubicBezTo>
                <a:lnTo>
                  <a:pt x="438166" y="474733"/>
                </a:lnTo>
                <a:lnTo>
                  <a:pt x="442200" y="478766"/>
                </a:lnTo>
                <a:lnTo>
                  <a:pt x="454422" y="497100"/>
                </a:lnTo>
                <a:lnTo>
                  <a:pt x="458455" y="501133"/>
                </a:lnTo>
                <a:lnTo>
                  <a:pt x="507344" y="570128"/>
                </a:lnTo>
                <a:cubicBezTo>
                  <a:pt x="511561" y="574963"/>
                  <a:pt x="514983" y="580455"/>
                  <a:pt x="517488" y="586383"/>
                </a:cubicBezTo>
                <a:lnTo>
                  <a:pt x="332872" y="586383"/>
                </a:lnTo>
                <a:lnTo>
                  <a:pt x="324744" y="574161"/>
                </a:lnTo>
                <a:lnTo>
                  <a:pt x="318633" y="566033"/>
                </a:lnTo>
                <a:lnTo>
                  <a:pt x="294188" y="531566"/>
                </a:lnTo>
                <a:lnTo>
                  <a:pt x="286122" y="521544"/>
                </a:lnTo>
                <a:lnTo>
                  <a:pt x="280011" y="513416"/>
                </a:lnTo>
                <a:lnTo>
                  <a:pt x="269866" y="497100"/>
                </a:lnTo>
                <a:cubicBezTo>
                  <a:pt x="266872" y="495463"/>
                  <a:pt x="264427" y="493003"/>
                  <a:pt x="262778" y="490011"/>
                </a:cubicBezTo>
                <a:cubicBezTo>
                  <a:pt x="260761" y="486630"/>
                  <a:pt x="259049" y="483594"/>
                  <a:pt x="257705" y="480905"/>
                </a:cubicBezTo>
                <a:lnTo>
                  <a:pt x="219144" y="425905"/>
                </a:lnTo>
                <a:lnTo>
                  <a:pt x="211016" y="415761"/>
                </a:lnTo>
                <a:lnTo>
                  <a:pt x="188711" y="383311"/>
                </a:lnTo>
                <a:cubicBezTo>
                  <a:pt x="184188" y="378987"/>
                  <a:pt x="180094" y="374239"/>
                  <a:pt x="176489" y="369133"/>
                </a:cubicBezTo>
                <a:lnTo>
                  <a:pt x="156200" y="369133"/>
                </a:lnTo>
                <a:cubicBezTo>
                  <a:pt x="153328" y="384523"/>
                  <a:pt x="152655" y="400242"/>
                  <a:pt x="154183" y="415822"/>
                </a:cubicBezTo>
                <a:lnTo>
                  <a:pt x="154183" y="586322"/>
                </a:lnTo>
                <a:lnTo>
                  <a:pt x="0" y="586322"/>
                </a:lnTo>
                <a:lnTo>
                  <a:pt x="0" y="5767"/>
                </a:lnTo>
                <a:lnTo>
                  <a:pt x="61111" y="5767"/>
                </a:lnTo>
                <a:lnTo>
                  <a:pt x="77366" y="3750"/>
                </a:lnTo>
                <a:lnTo>
                  <a:pt x="109816" y="3750"/>
                </a:lnTo>
                <a:close/>
                <a:moveTo>
                  <a:pt x="156200" y="142106"/>
                </a:moveTo>
                <a:cubicBezTo>
                  <a:pt x="153450" y="152046"/>
                  <a:pt x="152778" y="162445"/>
                  <a:pt x="154183" y="172661"/>
                </a:cubicBezTo>
                <a:lnTo>
                  <a:pt x="154183" y="233772"/>
                </a:lnTo>
                <a:cubicBezTo>
                  <a:pt x="187855" y="237522"/>
                  <a:pt x="221894" y="233336"/>
                  <a:pt x="253611" y="221550"/>
                </a:cubicBezTo>
                <a:lnTo>
                  <a:pt x="263755" y="207372"/>
                </a:lnTo>
                <a:cubicBezTo>
                  <a:pt x="277261" y="158361"/>
                  <a:pt x="241449" y="136565"/>
                  <a:pt x="156261" y="141983"/>
                </a:cubicBezTo>
                <a:close/>
              </a:path>
            </a:pathLst>
          </a:custGeom>
          <a:solidFill>
            <a:srgbClr val="FF6A22"/>
          </a:soli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343F76-F5E1-4C95-B0BA-E5FB284EA58D}"/>
              </a:ext>
            </a:extLst>
          </p:cNvPr>
          <p:cNvGrpSpPr/>
          <p:nvPr/>
        </p:nvGrpSpPr>
        <p:grpSpPr>
          <a:xfrm>
            <a:off x="5052645" y="779857"/>
            <a:ext cx="2080172" cy="2412998"/>
            <a:chOff x="5052645" y="833125"/>
            <a:chExt cx="2080172" cy="2412998"/>
          </a:xfrm>
        </p:grpSpPr>
        <p:sp>
          <p:nvSpPr>
            <p:cNvPr id="18" name="Hexagon 17" descr="Solid dark colored hexagon in the middle of image accent">
              <a:extLst>
                <a:ext uri="{FF2B5EF4-FFF2-40B4-BE49-F238E27FC236}">
                  <a16:creationId xmlns:a16="http://schemas.microsoft.com/office/drawing/2014/main" id="{0E6B042D-E9CB-40E0-AAE9-6AD11F53E044}"/>
                </a:ext>
              </a:extLst>
            </p:cNvPr>
            <p:cNvSpPr/>
            <p:nvPr/>
          </p:nvSpPr>
          <p:spPr>
            <a:xfrm rot="16200000">
              <a:off x="4886232" y="999538"/>
              <a:ext cx="2412998" cy="2080172"/>
            </a:xfrm>
            <a:prstGeom prst="hexagon">
              <a:avLst/>
            </a:prstGeom>
            <a:solidFill>
              <a:srgbClr val="001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5" name="Graphic 8">
              <a:extLst>
                <a:ext uri="{FF2B5EF4-FFF2-40B4-BE49-F238E27FC236}">
                  <a16:creationId xmlns:a16="http://schemas.microsoft.com/office/drawing/2014/main" id="{9E691F2F-EF34-42F1-BE17-FEA75CBAB8F1}"/>
                </a:ext>
              </a:extLst>
            </p:cNvPr>
            <p:cNvSpPr/>
            <p:nvPr/>
          </p:nvSpPr>
          <p:spPr>
            <a:xfrm>
              <a:off x="5249394" y="1403747"/>
              <a:ext cx="1686674" cy="1265163"/>
            </a:xfrm>
            <a:custGeom>
              <a:avLst/>
              <a:gdLst>
                <a:gd name="connsiteX0" fmla="*/ 1267905 w 1686674"/>
                <a:gd name="connsiteY0" fmla="*/ 953122 h 1265162"/>
                <a:gd name="connsiteX1" fmla="*/ 1477289 w 1686674"/>
                <a:gd name="connsiteY1" fmla="*/ 953122 h 1265162"/>
                <a:gd name="connsiteX2" fmla="*/ 1477289 w 1686674"/>
                <a:gd name="connsiteY2" fmla="*/ 450312 h 1265162"/>
                <a:gd name="connsiteX3" fmla="*/ 1241385 w 1686674"/>
                <a:gd name="connsiteY3" fmla="*/ 214386 h 1265162"/>
                <a:gd name="connsiteX4" fmla="*/ 1093327 w 1686674"/>
                <a:gd name="connsiteY4" fmla="*/ 362463 h 1265162"/>
                <a:gd name="connsiteX5" fmla="*/ 1267905 w 1686674"/>
                <a:gd name="connsiteY5" fmla="*/ 537062 h 1265162"/>
                <a:gd name="connsiteX6" fmla="*/ 1267905 w 1686674"/>
                <a:gd name="connsiteY6" fmla="*/ 953116 h 1265162"/>
                <a:gd name="connsiteX7" fmla="*/ 1477843 w 1686674"/>
                <a:gd name="connsiteY7" fmla="*/ 1058098 h 1265162"/>
                <a:gd name="connsiteX8" fmla="*/ 747487 w 1686674"/>
                <a:gd name="connsiteY8" fmla="*/ 1058098 h 1265162"/>
                <a:gd name="connsiteX9" fmla="*/ 572903 w 1686674"/>
                <a:gd name="connsiteY9" fmla="*/ 883505 h 1265162"/>
                <a:gd name="connsiteX10" fmla="*/ 646938 w 1686674"/>
                <a:gd name="connsiteY10" fmla="*/ 809467 h 1265162"/>
                <a:gd name="connsiteX11" fmla="*/ 791129 w 1686674"/>
                <a:gd name="connsiteY11" fmla="*/ 953676 h 1265162"/>
                <a:gd name="connsiteX12" fmla="*/ 1087799 w 1686674"/>
                <a:gd name="connsiteY12" fmla="*/ 953676 h 1265162"/>
                <a:gd name="connsiteX13" fmla="*/ 795550 w 1686674"/>
                <a:gd name="connsiteY13" fmla="*/ 660837 h 1265162"/>
                <a:gd name="connsiteX14" fmla="*/ 870133 w 1686674"/>
                <a:gd name="connsiteY14" fmla="*/ 586245 h 1265162"/>
                <a:gd name="connsiteX15" fmla="*/ 1162382 w 1686674"/>
                <a:gd name="connsiteY15" fmla="*/ 878537 h 1265162"/>
                <a:gd name="connsiteX16" fmla="*/ 1162382 w 1686674"/>
                <a:gd name="connsiteY16" fmla="*/ 581817 h 1265162"/>
                <a:gd name="connsiteX17" fmla="*/ 1018745 w 1686674"/>
                <a:gd name="connsiteY17" fmla="*/ 438161 h 1265162"/>
                <a:gd name="connsiteX18" fmla="*/ 1092220 w 1686674"/>
                <a:gd name="connsiteY18" fmla="*/ 364670 h 1265162"/>
                <a:gd name="connsiteX19" fmla="*/ 729256 w 1686674"/>
                <a:gd name="connsiteY19" fmla="*/ 0 h 1265162"/>
                <a:gd name="connsiteX20" fmla="*/ 0 w 1686674"/>
                <a:gd name="connsiteY20" fmla="*/ 0 h 1265162"/>
                <a:gd name="connsiteX21" fmla="*/ 208831 w 1686674"/>
                <a:gd name="connsiteY21" fmla="*/ 208857 h 1265162"/>
                <a:gd name="connsiteX22" fmla="*/ 208831 w 1686674"/>
                <a:gd name="connsiteY22" fmla="*/ 209411 h 1265162"/>
                <a:gd name="connsiteX23" fmla="*/ 641964 w 1686674"/>
                <a:gd name="connsiteY23" fmla="*/ 209411 h 1265162"/>
                <a:gd name="connsiteX24" fmla="*/ 794997 w 1686674"/>
                <a:gd name="connsiteY24" fmla="*/ 362463 h 1265162"/>
                <a:gd name="connsiteX25" fmla="*/ 571249 w 1686674"/>
                <a:gd name="connsiteY25" fmla="*/ 586238 h 1265162"/>
                <a:gd name="connsiteX26" fmla="*/ 418216 w 1686674"/>
                <a:gd name="connsiteY26" fmla="*/ 433186 h 1265162"/>
                <a:gd name="connsiteX27" fmla="*/ 418216 w 1686674"/>
                <a:gd name="connsiteY27" fmla="*/ 314393 h 1265162"/>
                <a:gd name="connsiteX28" fmla="*/ 208831 w 1686674"/>
                <a:gd name="connsiteY28" fmla="*/ 314393 h 1265162"/>
                <a:gd name="connsiteX29" fmla="*/ 208831 w 1686674"/>
                <a:gd name="connsiteY29" fmla="*/ 519936 h 1265162"/>
                <a:gd name="connsiteX30" fmla="*/ 571249 w 1686674"/>
                <a:gd name="connsiteY30" fmla="*/ 882398 h 1265162"/>
                <a:gd name="connsiteX31" fmla="*/ 423737 w 1686674"/>
                <a:gd name="connsiteY31" fmla="*/ 1029921 h 1265162"/>
                <a:gd name="connsiteX32" fmla="*/ 659641 w 1686674"/>
                <a:gd name="connsiteY32" fmla="*/ 1265855 h 1265162"/>
                <a:gd name="connsiteX33" fmla="*/ 1686674 w 1686674"/>
                <a:gd name="connsiteY33" fmla="*/ 1265855 h 1265162"/>
                <a:gd name="connsiteX34" fmla="*/ 1477843 w 1686674"/>
                <a:gd name="connsiteY34" fmla="*/ 1058098 h 126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686674" h="1265162">
                  <a:moveTo>
                    <a:pt x="1267905" y="953122"/>
                  </a:moveTo>
                  <a:lnTo>
                    <a:pt x="1477289" y="953122"/>
                  </a:lnTo>
                  <a:lnTo>
                    <a:pt x="1477289" y="450312"/>
                  </a:lnTo>
                  <a:lnTo>
                    <a:pt x="1241385" y="214386"/>
                  </a:lnTo>
                  <a:lnTo>
                    <a:pt x="1093327" y="362463"/>
                  </a:lnTo>
                  <a:lnTo>
                    <a:pt x="1267905" y="537062"/>
                  </a:lnTo>
                  <a:lnTo>
                    <a:pt x="1267905" y="953116"/>
                  </a:lnTo>
                  <a:close/>
                  <a:moveTo>
                    <a:pt x="1477843" y="1058098"/>
                  </a:moveTo>
                  <a:lnTo>
                    <a:pt x="747487" y="1058098"/>
                  </a:lnTo>
                  <a:lnTo>
                    <a:pt x="572903" y="883505"/>
                  </a:lnTo>
                  <a:lnTo>
                    <a:pt x="646938" y="809467"/>
                  </a:lnTo>
                  <a:lnTo>
                    <a:pt x="791129" y="953676"/>
                  </a:lnTo>
                  <a:lnTo>
                    <a:pt x="1087799" y="953676"/>
                  </a:lnTo>
                  <a:lnTo>
                    <a:pt x="795550" y="660837"/>
                  </a:lnTo>
                  <a:lnTo>
                    <a:pt x="870133" y="586245"/>
                  </a:lnTo>
                  <a:lnTo>
                    <a:pt x="1162382" y="878537"/>
                  </a:lnTo>
                  <a:lnTo>
                    <a:pt x="1162382" y="581817"/>
                  </a:lnTo>
                  <a:lnTo>
                    <a:pt x="1018745" y="438161"/>
                  </a:lnTo>
                  <a:lnTo>
                    <a:pt x="1092220" y="364670"/>
                  </a:lnTo>
                  <a:lnTo>
                    <a:pt x="729256" y="0"/>
                  </a:lnTo>
                  <a:lnTo>
                    <a:pt x="0" y="0"/>
                  </a:lnTo>
                  <a:lnTo>
                    <a:pt x="208831" y="208857"/>
                  </a:lnTo>
                  <a:lnTo>
                    <a:pt x="208831" y="209411"/>
                  </a:lnTo>
                  <a:lnTo>
                    <a:pt x="641964" y="209411"/>
                  </a:lnTo>
                  <a:lnTo>
                    <a:pt x="794997" y="362463"/>
                  </a:lnTo>
                  <a:lnTo>
                    <a:pt x="571249" y="586238"/>
                  </a:lnTo>
                  <a:lnTo>
                    <a:pt x="418216" y="433186"/>
                  </a:lnTo>
                  <a:lnTo>
                    <a:pt x="418216" y="314393"/>
                  </a:lnTo>
                  <a:lnTo>
                    <a:pt x="208831" y="314393"/>
                  </a:lnTo>
                  <a:lnTo>
                    <a:pt x="208831" y="519936"/>
                  </a:lnTo>
                  <a:lnTo>
                    <a:pt x="571249" y="882398"/>
                  </a:lnTo>
                  <a:lnTo>
                    <a:pt x="423737" y="1029921"/>
                  </a:lnTo>
                  <a:lnTo>
                    <a:pt x="659641" y="1265855"/>
                  </a:lnTo>
                  <a:lnTo>
                    <a:pt x="1686674" y="1265855"/>
                  </a:lnTo>
                  <a:lnTo>
                    <a:pt x="1477843" y="1058098"/>
                  </a:lnTo>
                  <a:close/>
                </a:path>
              </a:pathLst>
            </a:custGeom>
            <a:solidFill>
              <a:schemeClr val="bg1"/>
            </a:solidFill>
            <a:ln w="65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8" name="Subtitle 3">
            <a:extLst>
              <a:ext uri="{FF2B5EF4-FFF2-40B4-BE49-F238E27FC236}">
                <a16:creationId xmlns:a16="http://schemas.microsoft.com/office/drawing/2014/main" id="{A598C9D3-3C92-499D-B339-7EF28DE44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8831" y="4455266"/>
            <a:ext cx="4854339" cy="1257574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BEN COLWELL - 15325781</a:t>
            </a:r>
          </a:p>
        </p:txBody>
      </p:sp>
    </p:spTree>
    <p:extLst>
      <p:ext uri="{BB962C8B-B14F-4D97-AF65-F5344CB8AC3E}">
        <p14:creationId xmlns:p14="http://schemas.microsoft.com/office/powerpoint/2010/main" val="39544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6AB88E-D8AA-4880-A945-28B2D70B9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Frequency of WebSocket usage</a:t>
            </a:r>
          </a:p>
          <a:p>
            <a:r>
              <a:rPr lang="en-GB" dirty="0"/>
              <a:t>First / Third party</a:t>
            </a:r>
          </a:p>
          <a:p>
            <a:r>
              <a:rPr lang="en-GB" dirty="0"/>
              <a:t>Used for tracking/ad serving?</a:t>
            </a:r>
          </a:p>
          <a:p>
            <a:r>
              <a:rPr lang="en-GB" dirty="0"/>
              <a:t>Region comparison</a:t>
            </a:r>
          </a:p>
          <a:p>
            <a:r>
              <a:rPr lang="en-GB" i="1" dirty="0">
                <a:solidFill>
                  <a:schemeClr val="accent2"/>
                </a:solidFill>
              </a:rPr>
              <a:t>Is this a problem?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0E84-A03C-4E96-B4E2-1D58C74C7A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INVESTIGATION INTO WEBSOCKET USAGE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738708-A6A8-40D0-9957-EB612EA9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Research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A4C9F-5A38-4608-9EEB-7F85548EC2C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CC9C2-66E2-4897-9DE0-C81C4F16B0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10</a:t>
            </a:fld>
            <a:endParaRPr lang="en-IN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B2FB41D-2610-4A20-89AC-C6459F5DD7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882" r="228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66867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E060F69-AC97-4E39-9BB9-62306837F7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228" r="13228"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15B052-DF4A-48E9-B419-A50B2BE0F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466481"/>
            <a:ext cx="4942829" cy="3905285"/>
          </a:xfrm>
        </p:spPr>
        <p:txBody>
          <a:bodyPr/>
          <a:lstStyle/>
          <a:p>
            <a:r>
              <a:rPr lang="en-GB" dirty="0"/>
              <a:t>Puppeteer</a:t>
            </a:r>
          </a:p>
          <a:p>
            <a:pPr>
              <a:spcBef>
                <a:spcPts val="600"/>
              </a:spcBef>
            </a:pPr>
            <a:r>
              <a:rPr lang="en-GB" dirty="0"/>
              <a:t>Alexa</a:t>
            </a:r>
          </a:p>
          <a:p>
            <a:pPr marL="0" indent="0">
              <a:spcBef>
                <a:spcPts val="600"/>
              </a:spcBef>
              <a:buNone/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6 Countries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A33F9D-4D28-4326-89AD-B3227C9963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8" y="1790124"/>
            <a:ext cx="7342621" cy="608895"/>
          </a:xfrm>
        </p:spPr>
        <p:txBody>
          <a:bodyPr/>
          <a:lstStyle/>
          <a:p>
            <a:r>
              <a:rPr lang="en-GB" dirty="0"/>
              <a:t>HOW I WENT ABOUT MY RESEARCH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2734EBB-9008-4425-979F-B2673B32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574558"/>
            <a:ext cx="7342622" cy="1215566"/>
          </a:xfrm>
        </p:spPr>
        <p:txBody>
          <a:bodyPr/>
          <a:lstStyle/>
          <a:p>
            <a:r>
              <a:rPr lang="en-GB" dirty="0"/>
              <a:t>Method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204EFC-9274-43EA-A5E3-20E8698DC7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218D1-2232-447C-9592-581FE29E4C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11</a:t>
            </a:fld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5FD4C-914E-4CFC-8047-EF4E61EE1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797" y="2430279"/>
            <a:ext cx="671131" cy="97661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9D13682-D17A-4A36-A853-3212167F3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6291" y="2626382"/>
            <a:ext cx="1536287" cy="58440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8982E63-D84F-4433-8D64-D343647965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6090" y="5280087"/>
            <a:ext cx="720000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60789CB-C7D9-45B1-8DE0-B11AB1C18C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897" y="4274739"/>
            <a:ext cx="720000" cy="720000"/>
          </a:xfrm>
          <a:prstGeom prst="rect">
            <a:avLst/>
          </a:prstGeom>
          <a:effectLst>
            <a:outerShdw blurRad="50800" dist="38100" dir="5400000" sx="97000" sy="97000" algn="t" rotWithShape="0">
              <a:schemeClr val="tx1">
                <a:alpha val="70000"/>
              </a:schemeClr>
            </a:outerShdw>
          </a:effec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A6FF628-3E39-4F8F-8023-9B18ACFBBC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8744" y="5280087"/>
            <a:ext cx="720000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91748FE-04E1-48C8-B062-1D4414A267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1897" y="5280087"/>
            <a:ext cx="720000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68538AE-CB37-45FB-B2C7-5C3059B18E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08744" y="4267692"/>
            <a:ext cx="720000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8F81090-4EA4-46B5-A43D-3B0D702D50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96090" y="4278458"/>
            <a:ext cx="720000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181671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551CBB-D2A3-447F-8FB8-41AD253A21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678" y="1852849"/>
            <a:ext cx="7368596" cy="608895"/>
          </a:xfrm>
        </p:spPr>
        <p:txBody>
          <a:bodyPr/>
          <a:lstStyle/>
          <a:p>
            <a:r>
              <a:rPr lang="en-GB" dirty="0"/>
              <a:t>OVERALL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826338-9D4C-4E7E-9055-B296AA0021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CE02-8DE9-49A4-9B86-8CC2567C681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65511A-0F10-44BB-8A55-E9C346ED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A68892-C37B-49D5-A33E-10BE7E3111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7749" y="1331979"/>
            <a:ext cx="7357275" cy="520870"/>
          </a:xfrm>
        </p:spPr>
        <p:txBody>
          <a:bodyPr/>
          <a:lstStyle/>
          <a:p>
            <a:r>
              <a:rPr lang="en-GB" sz="1800" i="1" dirty="0">
                <a:solidFill>
                  <a:schemeClr val="bg2">
                    <a:lumMod val="75000"/>
                  </a:schemeClr>
                </a:solidFill>
              </a:rPr>
              <a:t>From surveying 600 popular sites across 6 countries.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8695003-B615-48EF-B5C6-BAF16D8CC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82548"/>
              </p:ext>
            </p:extLst>
          </p:nvPr>
        </p:nvGraphicFramePr>
        <p:xfrm>
          <a:off x="817479" y="2348701"/>
          <a:ext cx="5278521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489">
                  <a:extLst>
                    <a:ext uri="{9D8B030D-6E8A-4147-A177-3AD203B41FA5}">
                      <a16:colId xmlns:a16="http://schemas.microsoft.com/office/drawing/2014/main" val="1701005692"/>
                    </a:ext>
                  </a:extLst>
                </a:gridCol>
                <a:gridCol w="3822032">
                  <a:extLst>
                    <a:ext uri="{9D8B030D-6E8A-4147-A177-3AD203B41FA5}">
                      <a16:colId xmlns:a16="http://schemas.microsoft.com/office/drawing/2014/main" val="1291789425"/>
                    </a:ext>
                  </a:extLst>
                </a:gridCol>
              </a:tblGrid>
              <a:tr h="641146">
                <a:tc>
                  <a:txBody>
                    <a:bodyPr/>
                    <a:lstStyle/>
                    <a:p>
                      <a:pPr algn="r"/>
                      <a:r>
                        <a:rPr lang="en-GB" sz="5000" kern="1200" dirty="0">
                          <a:solidFill>
                            <a:schemeClr val="accent2"/>
                          </a:solidFill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sites opened WebSocket’s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896508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7CE85EF-7CDC-4358-B1D0-816A66840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3112826"/>
              </p:ext>
            </p:extLst>
          </p:nvPr>
        </p:nvGraphicFramePr>
        <p:xfrm>
          <a:off x="4386394" y="2717564"/>
          <a:ext cx="5458177" cy="3638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C0BC9D2-C542-4F4B-9905-DC2A2342ED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837254"/>
              </p:ext>
            </p:extLst>
          </p:nvPr>
        </p:nvGraphicFramePr>
        <p:xfrm>
          <a:off x="7515879" y="2717565"/>
          <a:ext cx="5458177" cy="3638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0FCC9D6-D96D-4D4C-AAA8-9466AF58C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879895"/>
              </p:ext>
            </p:extLst>
          </p:nvPr>
        </p:nvGraphicFramePr>
        <p:xfrm>
          <a:off x="831432" y="3196964"/>
          <a:ext cx="5278521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489">
                  <a:extLst>
                    <a:ext uri="{9D8B030D-6E8A-4147-A177-3AD203B41FA5}">
                      <a16:colId xmlns:a16="http://schemas.microsoft.com/office/drawing/2014/main" val="1701005692"/>
                    </a:ext>
                  </a:extLst>
                </a:gridCol>
                <a:gridCol w="3822032">
                  <a:extLst>
                    <a:ext uri="{9D8B030D-6E8A-4147-A177-3AD203B41FA5}">
                      <a16:colId xmlns:a16="http://schemas.microsoft.com/office/drawing/2014/main" val="1291789425"/>
                    </a:ext>
                  </a:extLst>
                </a:gridCol>
              </a:tblGrid>
              <a:tr h="605037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5000" kern="1200" dirty="0">
                          <a:solidFill>
                            <a:schemeClr val="accent2"/>
                          </a:solidFill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WebSocket’s opened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283638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03603E1-27F0-4DBB-85E8-920CE840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393297"/>
              </p:ext>
            </p:extLst>
          </p:nvPr>
        </p:nvGraphicFramePr>
        <p:xfrm>
          <a:off x="934958" y="4045227"/>
          <a:ext cx="5278521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489">
                  <a:extLst>
                    <a:ext uri="{9D8B030D-6E8A-4147-A177-3AD203B41FA5}">
                      <a16:colId xmlns:a16="http://schemas.microsoft.com/office/drawing/2014/main" val="1701005692"/>
                    </a:ext>
                  </a:extLst>
                </a:gridCol>
                <a:gridCol w="3822032">
                  <a:extLst>
                    <a:ext uri="{9D8B030D-6E8A-4147-A177-3AD203B41FA5}">
                      <a16:colId xmlns:a16="http://schemas.microsoft.com/office/drawing/2014/main" val="1291789425"/>
                    </a:ext>
                  </a:extLst>
                </a:gridCol>
              </a:tblGrid>
              <a:tr h="641146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5000" kern="1200" dirty="0">
                          <a:solidFill>
                            <a:schemeClr val="accent2"/>
                          </a:solidFill>
                          <a:latin typeface="Roboto" pitchFamily="2" charset="0"/>
                          <a:ea typeface="Roboto" pitchFamily="2" charset="0"/>
                          <a:cs typeface="+mn-cs"/>
                        </a:rPr>
                        <a:t>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third party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933603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785CFEB-D322-430F-A15C-FCF9391E0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582875"/>
              </p:ext>
            </p:extLst>
          </p:nvPr>
        </p:nvGraphicFramePr>
        <p:xfrm>
          <a:off x="934957" y="4893491"/>
          <a:ext cx="5278521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489">
                  <a:extLst>
                    <a:ext uri="{9D8B030D-6E8A-4147-A177-3AD203B41FA5}">
                      <a16:colId xmlns:a16="http://schemas.microsoft.com/office/drawing/2014/main" val="1701005692"/>
                    </a:ext>
                  </a:extLst>
                </a:gridCol>
                <a:gridCol w="3822032">
                  <a:extLst>
                    <a:ext uri="{9D8B030D-6E8A-4147-A177-3AD203B41FA5}">
                      <a16:colId xmlns:a16="http://schemas.microsoft.com/office/drawing/2014/main" val="1291789425"/>
                    </a:ext>
                  </a:extLst>
                </a:gridCol>
              </a:tblGrid>
              <a:tr h="641146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5000" kern="1200" dirty="0">
                          <a:solidFill>
                            <a:schemeClr val="accent2"/>
                          </a:solidFill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hit filter 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993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09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20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9C9D25-8FD4-4338-AB55-7732F003E4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FF4D7-E33C-4C23-BBCC-549BD21BC4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13</a:t>
            </a:fld>
            <a:endParaRPr lang="en-IN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B4B1708-F489-4ABF-93CB-52530523390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34064742"/>
              </p:ext>
            </p:extLst>
          </p:nvPr>
        </p:nvGraphicFramePr>
        <p:xfrm>
          <a:off x="570368" y="1973171"/>
          <a:ext cx="10834688" cy="3712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720B946-2C21-48F1-A384-AF76CBD1A7EA}"/>
              </a:ext>
            </a:extLst>
          </p:cNvPr>
          <p:cNvSpPr txBox="1">
            <a:spLocks/>
          </p:cNvSpPr>
          <p:nvPr/>
        </p:nvSpPr>
        <p:spPr>
          <a:xfrm>
            <a:off x="507749" y="1019155"/>
            <a:ext cx="7357275" cy="5208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en-GB" sz="1800" i="1" dirty="0">
                <a:solidFill>
                  <a:schemeClr val="bg2">
                    <a:lumMod val="75000"/>
                  </a:schemeClr>
                </a:solidFill>
              </a:rPr>
              <a:t>From surveying 600 popular sites across 6 countries.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8072905-0AC2-4EBC-806B-FF5827A33BFD}"/>
              </a:ext>
            </a:extLst>
          </p:cNvPr>
          <p:cNvSpPr txBox="1">
            <a:spLocks/>
          </p:cNvSpPr>
          <p:nvPr/>
        </p:nvSpPr>
        <p:spPr>
          <a:xfrm>
            <a:off x="553115" y="1527994"/>
            <a:ext cx="7368596" cy="608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spc="300" dirty="0">
                <a:solidFill>
                  <a:schemeClr val="accent6"/>
                </a:solidFill>
              </a:rPr>
              <a:t>SITES THAT USE WEB SOCKETS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807310E-9F57-4BB2-867B-EFB4916FF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3674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5338F2A-63AE-42D2-9FD4-4AC07C56A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662" y="5670663"/>
            <a:ext cx="540000" cy="540000"/>
          </a:xfrm>
          <a:prstGeom prst="rect">
            <a:avLst/>
          </a:prstGeom>
          <a:effectLst>
            <a:outerShdw blurRad="50800" dist="38100" dir="5400000" sx="97000" sy="97000" algn="t" rotWithShape="0">
              <a:schemeClr val="tx1">
                <a:alpha val="70000"/>
              </a:scheme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BADC955-7215-47ED-BD1E-3684C4B2E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0677" y="5686082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87AD8C3-3E63-4E0F-9618-B14FE2504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6671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841F4D1-5273-4FEC-BFEF-80BA9B3D48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99668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06DF5C3-32F0-49A2-BF4D-9AD8FC0DB9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2665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D811655F-834D-456D-B61B-A74EEC7879C4}"/>
              </a:ext>
            </a:extLst>
          </p:cNvPr>
          <p:cNvSpPr txBox="1">
            <a:spLocks/>
          </p:cNvSpPr>
          <p:nvPr/>
        </p:nvSpPr>
        <p:spPr>
          <a:xfrm>
            <a:off x="553115" y="-103274"/>
            <a:ext cx="10443748" cy="11477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Results – WebSocket usage</a:t>
            </a:r>
          </a:p>
          <a:p>
            <a:r>
              <a:rPr lang="en-GB" sz="2800" b="0" dirty="0">
                <a:latin typeface="Roboto" pitchFamily="2" charset="0"/>
                <a:ea typeface="Roboto" pitchFamily="2" charset="0"/>
              </a:rPr>
              <a:t>Ireland has the highest number of sites that use </a:t>
            </a:r>
            <a:r>
              <a:rPr lang="en-GB" sz="2800" b="0" dirty="0" err="1">
                <a:latin typeface="Roboto" pitchFamily="2" charset="0"/>
                <a:ea typeface="Roboto" pitchFamily="2" charset="0"/>
              </a:rPr>
              <a:t>WebSockets</a:t>
            </a:r>
            <a:endParaRPr lang="en-GB" sz="2800" b="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08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1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9C9D25-8FD4-4338-AB55-7732F003E4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FF4D7-E33C-4C23-BBCC-549BD21BC4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14</a:t>
            </a:fld>
            <a:endParaRPr lang="en-IN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B4B1708-F489-4ABF-93CB-52530523390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6419994"/>
              </p:ext>
            </p:extLst>
          </p:nvPr>
        </p:nvGraphicFramePr>
        <p:xfrm>
          <a:off x="507749" y="1973172"/>
          <a:ext cx="10897307" cy="3657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720B946-2C21-48F1-A384-AF76CBD1A7EA}"/>
              </a:ext>
            </a:extLst>
          </p:cNvPr>
          <p:cNvSpPr txBox="1">
            <a:spLocks/>
          </p:cNvSpPr>
          <p:nvPr/>
        </p:nvSpPr>
        <p:spPr>
          <a:xfrm>
            <a:off x="507749" y="1019155"/>
            <a:ext cx="7357275" cy="5208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en-GB" sz="1800" i="1" dirty="0">
                <a:solidFill>
                  <a:schemeClr val="bg2">
                    <a:lumMod val="75000"/>
                  </a:schemeClr>
                </a:solidFill>
              </a:rPr>
              <a:t>From surveying 600 popular sites across 6 countries.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8072905-0AC2-4EBC-806B-FF5827A33BFD}"/>
              </a:ext>
            </a:extLst>
          </p:cNvPr>
          <p:cNvSpPr txBox="1">
            <a:spLocks/>
          </p:cNvSpPr>
          <p:nvPr/>
        </p:nvSpPr>
        <p:spPr>
          <a:xfrm>
            <a:off x="553115" y="1527994"/>
            <a:ext cx="7368596" cy="608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spc="300" dirty="0">
                <a:solidFill>
                  <a:schemeClr val="accent6"/>
                </a:solidFill>
              </a:rPr>
              <a:t>% THIRD PARTY WEBSOCKETS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807310E-9F57-4BB2-867B-EFB4916FF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5706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5338F2A-63AE-42D2-9FD4-4AC07C56A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8010" y="5670663"/>
            <a:ext cx="540000" cy="540000"/>
          </a:xfrm>
          <a:prstGeom prst="rect">
            <a:avLst/>
          </a:prstGeom>
          <a:effectLst>
            <a:outerShdw blurRad="50800" dist="38100" dir="5400000" sx="97000" sy="97000" algn="t" rotWithShape="0">
              <a:schemeClr val="tx1">
                <a:alpha val="70000"/>
              </a:scheme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BADC955-7215-47ED-BD1E-3684C4B2E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8645" y="5686082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87AD8C3-3E63-4E0F-9618-B14FE2504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409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841F4D1-5273-4FEC-BFEF-80BA9B3D48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47632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06DF5C3-32F0-49A2-BF4D-9AD8FC0DB9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44855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AFED24D1-D66F-4D26-8A08-603B0B65DB47}"/>
              </a:ext>
            </a:extLst>
          </p:cNvPr>
          <p:cNvSpPr txBox="1">
            <a:spLocks/>
          </p:cNvSpPr>
          <p:nvPr/>
        </p:nvSpPr>
        <p:spPr>
          <a:xfrm>
            <a:off x="553115" y="-103274"/>
            <a:ext cx="10443748" cy="11477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Results – Third party </a:t>
            </a:r>
            <a:r>
              <a:rPr lang="en-GB" sz="2800" dirty="0" err="1"/>
              <a:t>WebSockets</a:t>
            </a:r>
            <a:endParaRPr lang="en-GB" sz="2800" dirty="0"/>
          </a:p>
          <a:p>
            <a:r>
              <a:rPr lang="en-GB" sz="2800" b="0" dirty="0">
                <a:latin typeface="Roboto" pitchFamily="2" charset="0"/>
                <a:ea typeface="Roboto" pitchFamily="2" charset="0"/>
              </a:rPr>
              <a:t>Russia has the lowest proportion of third party </a:t>
            </a:r>
            <a:r>
              <a:rPr lang="en-GB" sz="2800" b="0" dirty="0" err="1">
                <a:latin typeface="Roboto" pitchFamily="2" charset="0"/>
                <a:ea typeface="Roboto" pitchFamily="2" charset="0"/>
              </a:rPr>
              <a:t>WebSockets</a:t>
            </a:r>
            <a:endParaRPr lang="en-GB" sz="2800" b="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5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1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9C9D25-8FD4-4338-AB55-7732F003E4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FF4D7-E33C-4C23-BBCC-549BD21BC4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15</a:t>
            </a:fld>
            <a:endParaRPr lang="en-IN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4A165B6-724D-4BA2-A0ED-2C31FDA8CB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3115" y="-103274"/>
            <a:ext cx="10443748" cy="1147763"/>
          </a:xfrm>
        </p:spPr>
        <p:txBody>
          <a:bodyPr>
            <a:normAutofit/>
          </a:bodyPr>
          <a:lstStyle/>
          <a:p>
            <a:r>
              <a:rPr lang="en-GB" sz="2800" dirty="0"/>
              <a:t>Results – </a:t>
            </a:r>
            <a:r>
              <a:rPr lang="en-GB" sz="2800" dirty="0" err="1"/>
              <a:t>Websockets</a:t>
            </a:r>
            <a:r>
              <a:rPr lang="en-GB" sz="2800" dirty="0"/>
              <a:t> hit filter</a:t>
            </a:r>
            <a:br>
              <a:rPr lang="en-GB" sz="2800" dirty="0"/>
            </a:br>
            <a:r>
              <a:rPr lang="en-GB" sz="2800" b="0" dirty="0">
                <a:latin typeface="Roboto" pitchFamily="2" charset="0"/>
                <a:ea typeface="Roboto" pitchFamily="2" charset="0"/>
              </a:rPr>
              <a:t>USA Has highest proportion of WebSocket's which hit filter lists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B4B1708-F489-4ABF-93CB-52530523390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95141580"/>
              </p:ext>
            </p:extLst>
          </p:nvPr>
        </p:nvGraphicFramePr>
        <p:xfrm>
          <a:off x="507749" y="1973172"/>
          <a:ext cx="10897307" cy="3657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720B946-2C21-48F1-A384-AF76CBD1A7EA}"/>
              </a:ext>
            </a:extLst>
          </p:cNvPr>
          <p:cNvSpPr txBox="1">
            <a:spLocks/>
          </p:cNvSpPr>
          <p:nvPr/>
        </p:nvSpPr>
        <p:spPr>
          <a:xfrm>
            <a:off x="507749" y="1019155"/>
            <a:ext cx="7357275" cy="5208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en-GB" sz="1800" i="1" dirty="0">
                <a:solidFill>
                  <a:schemeClr val="bg2">
                    <a:lumMod val="75000"/>
                  </a:schemeClr>
                </a:solidFill>
              </a:rPr>
              <a:t>From surveying 600 popular sites across 6 countries.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8072905-0AC2-4EBC-806B-FF5827A33BFD}"/>
              </a:ext>
            </a:extLst>
          </p:cNvPr>
          <p:cNvSpPr txBox="1">
            <a:spLocks/>
          </p:cNvSpPr>
          <p:nvPr/>
        </p:nvSpPr>
        <p:spPr>
          <a:xfrm>
            <a:off x="553115" y="1527994"/>
            <a:ext cx="8332788" cy="608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spc="300" dirty="0">
                <a:solidFill>
                  <a:schemeClr val="accent6"/>
                </a:solidFill>
              </a:rPr>
              <a:t>% WEBSOCKETS WHICH HIT FILTER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807310E-9F57-4BB2-867B-EFB4916FF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5706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5338F2A-63AE-42D2-9FD4-4AC07C56A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0374" y="5670663"/>
            <a:ext cx="540000" cy="540000"/>
          </a:xfrm>
          <a:prstGeom prst="rect">
            <a:avLst/>
          </a:prstGeom>
          <a:effectLst>
            <a:outerShdw blurRad="50800" dist="38100" dir="5400000" sx="97000" sy="97000" algn="t" rotWithShape="0">
              <a:schemeClr val="tx1">
                <a:alpha val="70000"/>
              </a:scheme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BADC955-7215-47ED-BD1E-3684C4B2E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8645" y="5686082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87AD8C3-3E63-4E0F-9618-B14FE2504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409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841F4D1-5273-4FEC-BFEF-80BA9B3D48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47632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06DF5C3-32F0-49A2-BF4D-9AD8FC0DB9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5671" y="5670663"/>
            <a:ext cx="540000" cy="5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62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1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Chart bld="category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4189B-D9D9-469D-8110-188D3CF6F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allowing </a:t>
            </a:r>
            <a:r>
              <a:rPr lang="en-GB" dirty="0" err="1"/>
              <a:t>WebSockets</a:t>
            </a:r>
            <a:r>
              <a:rPr lang="en-GB" dirty="0"/>
              <a:t> to open</a:t>
            </a:r>
          </a:p>
          <a:p>
            <a:r>
              <a:rPr lang="en-GB" dirty="0"/>
              <a:t>Further data analysis</a:t>
            </a:r>
          </a:p>
          <a:p>
            <a:r>
              <a:rPr lang="en-GB" dirty="0"/>
              <a:t>Wider data capture</a:t>
            </a:r>
          </a:p>
          <a:p>
            <a:r>
              <a:rPr lang="en-GB" dirty="0"/>
              <a:t>WebSocket caching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5EA070-E4B8-40C3-95E2-9219A06D1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ELSE COULD BE DONE?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5B6F56-2CCB-4802-833B-D081917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Room for improvement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BF2BB96-CF1E-4AB1-A5C9-91A335A658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508" r="19508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D97BA4-698B-4D83-B385-F0ECFF3885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218B6-96F1-4C3D-8E76-79DAAAD306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55451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xagon 12">
            <a:extLst>
              <a:ext uri="{FF2B5EF4-FFF2-40B4-BE49-F238E27FC236}">
                <a16:creationId xmlns:a16="http://schemas.microsoft.com/office/drawing/2014/main" id="{7E3266DD-7548-4DA0-BECB-E6AEE5307CF5}"/>
              </a:ext>
            </a:extLst>
          </p:cNvPr>
          <p:cNvSpPr/>
          <p:nvPr/>
        </p:nvSpPr>
        <p:spPr>
          <a:xfrm rot="16200000">
            <a:off x="1313616" y="1226278"/>
            <a:ext cx="5137090" cy="442852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B5AE8D31-CF61-41E3-8323-A9A3D8040B43}"/>
              </a:ext>
            </a:extLst>
          </p:cNvPr>
          <p:cNvSpPr/>
          <p:nvPr/>
        </p:nvSpPr>
        <p:spPr>
          <a:xfrm rot="16200000">
            <a:off x="1854837" y="1692848"/>
            <a:ext cx="4054647" cy="3495385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795D4-EA24-496E-839F-C53AA48DCD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you!</a:t>
            </a:r>
            <a:br>
              <a:rPr lang="en-GB" dirty="0"/>
            </a:br>
            <a:r>
              <a:rPr lang="en-GB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4B445-CA64-4202-BBB0-EF0DDD83BB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Ben Colwell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902BB-9E20-49AE-A0EF-3E675D15A6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0867377087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98DF7-1D02-49A7-A697-B04EE9C404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bcolwell@tcd.ie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F2627-0EB2-4B13-856A-EDF8DDF86A91}"/>
              </a:ext>
            </a:extLst>
          </p:cNvPr>
          <p:cNvSpPr/>
          <p:nvPr/>
        </p:nvSpPr>
        <p:spPr>
          <a:xfrm>
            <a:off x="6375721" y="4594957"/>
            <a:ext cx="361963" cy="410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D89C3F5-E7F0-4F93-B2DC-192B6CD296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261" r="21261"/>
          <a:stretch>
            <a:fillRect/>
          </a:stretch>
        </p:blipFill>
        <p:spPr>
          <a:xfrm>
            <a:off x="2396321" y="1737588"/>
            <a:ext cx="2971679" cy="3447149"/>
          </a:xfrm>
        </p:spPr>
      </p:pic>
    </p:spTree>
    <p:extLst>
      <p:ext uri="{BB962C8B-B14F-4D97-AF65-F5344CB8AC3E}">
        <p14:creationId xmlns:p14="http://schemas.microsoft.com/office/powerpoint/2010/main" val="40612187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721095-92C8-42A5-9225-5D4F30883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7" y="3196915"/>
            <a:ext cx="5953643" cy="2958275"/>
          </a:xfrm>
        </p:spPr>
        <p:txBody>
          <a:bodyPr/>
          <a:lstStyle/>
          <a:p>
            <a:r>
              <a:rPr lang="en-GB" dirty="0"/>
              <a:t>Developed a WebSocket analysis &amp; tracking prevention tool.</a:t>
            </a:r>
          </a:p>
          <a:p>
            <a:r>
              <a:rPr lang="en-GB" dirty="0"/>
              <a:t>Undertook research to see how prevalent WebSocket tracking is.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0BDE7-DDEE-456E-AD17-8536D5961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I’VE DONE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2C159-75E2-49C6-A4E1-81B7811B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AACFF40-ACF5-4BDD-A1C1-C52C226114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316" r="24316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692519-F89D-4CB2-8037-0012C2399F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EAE284-AEFF-4187-9752-4E8E56025C5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83633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75387C1-F224-48E9-9E5B-D1A0A02C83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988" r="12988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F728D-E772-4A62-8DD8-80B681E4F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Relatively new technology</a:t>
            </a:r>
          </a:p>
          <a:p>
            <a:r>
              <a:rPr lang="en-GB" dirty="0"/>
              <a:t>WebSocket security issues</a:t>
            </a:r>
          </a:p>
          <a:p>
            <a:r>
              <a:rPr lang="en-GB" dirty="0"/>
              <a:t>Data security topical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85FA4-B69E-41AF-810C-EB5C189D65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MOTIVATION FOR THE PROJECT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DCBD2F-7F62-468E-983D-323F25D4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E6D12-188E-417D-BC64-E67AB0EC64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23B7E-22D3-4792-B26E-4A4AE4A2B2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597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>
            <a:extLst>
              <a:ext uri="{FF2B5EF4-FFF2-40B4-BE49-F238E27FC236}">
                <a16:creationId xmlns:a16="http://schemas.microsoft.com/office/drawing/2014/main" id="{3A9D2AC1-C29A-4B32-BBD6-F473104221EF}"/>
              </a:ext>
            </a:extLst>
          </p:cNvPr>
          <p:cNvSpPr/>
          <p:nvPr/>
        </p:nvSpPr>
        <p:spPr>
          <a:xfrm rot="16200000">
            <a:off x="1313616" y="1226278"/>
            <a:ext cx="5137090" cy="442852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19CAB-0CB4-4F05-A4C3-FFF2056C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446011"/>
            <a:ext cx="4911633" cy="1789855"/>
          </a:xfrm>
        </p:spPr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EE365-39ED-47C3-B0A5-B6BDA6AF0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250637"/>
            <a:ext cx="4911633" cy="910580"/>
          </a:xfrm>
        </p:spPr>
        <p:txBody>
          <a:bodyPr/>
          <a:lstStyle/>
          <a:p>
            <a:r>
              <a:rPr lang="en-GB" dirty="0"/>
              <a:t>HOW DID I DO IT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D201461-35D6-4659-9416-5CAD2F7338E3}"/>
              </a:ext>
            </a:extLst>
          </p:cNvPr>
          <p:cNvSpPr/>
          <p:nvPr/>
        </p:nvSpPr>
        <p:spPr>
          <a:xfrm rot="16200000">
            <a:off x="1854837" y="1692848"/>
            <a:ext cx="4054647" cy="3495385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CBDB674-7CF6-4BC2-A8B0-892D3B57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257" r="21257"/>
          <a:stretch>
            <a:fillRect/>
          </a:stretch>
        </p:blipFill>
        <p:spPr>
          <a:xfrm>
            <a:off x="2391262" y="1711097"/>
            <a:ext cx="2981797" cy="3458886"/>
          </a:xfrm>
        </p:spPr>
      </p:pic>
    </p:spTree>
    <p:extLst>
      <p:ext uri="{BB962C8B-B14F-4D97-AF65-F5344CB8AC3E}">
        <p14:creationId xmlns:p14="http://schemas.microsoft.com/office/powerpoint/2010/main" val="3472533882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A4DE125-7107-47C1-A55A-DCB57CCC80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988" r="12988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B07FC-938B-45CF-A498-3AECC0491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281139"/>
            <a:ext cx="4942829" cy="2958275"/>
          </a:xfrm>
        </p:spPr>
        <p:txBody>
          <a:bodyPr/>
          <a:lstStyle/>
          <a:p>
            <a:r>
              <a:rPr lang="en-GB" dirty="0"/>
              <a:t>Detects all WebSocket traffic</a:t>
            </a:r>
          </a:p>
          <a:p>
            <a:r>
              <a:rPr lang="en-GB" dirty="0"/>
              <a:t>Filters first/third party</a:t>
            </a:r>
          </a:p>
          <a:p>
            <a:r>
              <a:rPr lang="en-GB" dirty="0"/>
              <a:t>Blocks known trackers/ad servers</a:t>
            </a:r>
          </a:p>
          <a:p>
            <a:r>
              <a:rPr lang="en-GB" dirty="0"/>
              <a:t>Hard to detect</a:t>
            </a:r>
          </a:p>
          <a:p>
            <a:r>
              <a:rPr lang="en-GB" dirty="0"/>
              <a:t>Easy to use</a:t>
            </a:r>
          </a:p>
          <a:p>
            <a:r>
              <a:rPr lang="en-GB" dirty="0"/>
              <a:t>Configurable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C0C75-3A7C-414C-8C72-45CD47BB4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WEBSOCKET ANALYSIS &amp; TRACKING PREVENTION TOOL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EFF004-D6A2-45C9-A435-B0EE6976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User Build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254E-2DB5-4EB6-9A26-527261DDE1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C7B72-FCA6-4D5A-9F06-45BA9E3DBC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32041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F12084-BD29-4B10-B558-FF1BF81261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7330A-5D02-4C9D-BDF2-0BE70EE4565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D9DBD3-A70A-40C9-8179-185384AD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/ Methods used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660BB7-78B8-42F3-B785-2A30E1E74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3485" y="2029460"/>
            <a:ext cx="5391749" cy="3684588"/>
          </a:xfrm>
        </p:spPr>
        <p:txBody>
          <a:bodyPr/>
          <a:lstStyle/>
          <a:p>
            <a:r>
              <a:rPr lang="en-GB" dirty="0"/>
              <a:t>Chrome extension</a:t>
            </a:r>
          </a:p>
          <a:p>
            <a:r>
              <a:rPr lang="en-GB" dirty="0"/>
              <a:t>Catching WebSocket's</a:t>
            </a:r>
          </a:p>
          <a:p>
            <a:pPr lvl="1"/>
            <a:r>
              <a:rPr lang="en-GB" dirty="0"/>
              <a:t>Injected script</a:t>
            </a:r>
          </a:p>
          <a:p>
            <a:pPr lvl="1"/>
            <a:r>
              <a:rPr lang="en-GB" dirty="0"/>
              <a:t>Self-destructs</a:t>
            </a:r>
          </a:p>
          <a:p>
            <a:r>
              <a:rPr lang="en-GB" dirty="0"/>
              <a:t>Filtering WebSocket’s</a:t>
            </a:r>
          </a:p>
          <a:p>
            <a:pPr lvl="1"/>
            <a:r>
              <a:rPr lang="en-GB" dirty="0"/>
              <a:t>Maintained tracker lists</a:t>
            </a:r>
          </a:p>
          <a:p>
            <a:pPr lvl="1"/>
            <a:r>
              <a:rPr lang="en-GB" dirty="0"/>
              <a:t>NPM Packages</a:t>
            </a:r>
          </a:p>
          <a:p>
            <a:pPr lvl="1"/>
            <a:r>
              <a:rPr lang="en-GB" dirty="0"/>
              <a:t>Webpack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B50CA-6B2F-4211-A6DE-F008810A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20" y="1999298"/>
            <a:ext cx="1114420" cy="1114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C20116-4EE4-41B1-822D-BA1698EF4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790" y="4066777"/>
            <a:ext cx="1245350" cy="484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160535-5B03-4DF2-BB40-AA93DBECA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803" y="3410582"/>
            <a:ext cx="1580097" cy="15800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BB620C-F0AF-463D-96E0-FD497F116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642" y="2029460"/>
            <a:ext cx="1114420" cy="1114420"/>
          </a:xfrm>
          <a:prstGeom prst="rect">
            <a:avLst/>
          </a:prstGeom>
        </p:spPr>
      </p:pic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27FEAC3-607C-407D-86FF-271DC4A61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895179"/>
            <a:ext cx="5382501" cy="823912"/>
          </a:xfrm>
        </p:spPr>
        <p:txBody>
          <a:bodyPr/>
          <a:lstStyle/>
          <a:p>
            <a:r>
              <a:rPr lang="en-GB" b="0" dirty="0"/>
              <a:t>HOW DID I DO IT?</a:t>
            </a:r>
          </a:p>
        </p:txBody>
      </p:sp>
    </p:spTree>
    <p:extLst>
      <p:ext uri="{BB962C8B-B14F-4D97-AF65-F5344CB8AC3E}">
        <p14:creationId xmlns:p14="http://schemas.microsoft.com/office/powerpoint/2010/main" val="253891820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931FCB-8163-43DB-9CDB-8CD46658C0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5BFBC-A7E3-43E6-8F89-D36D431E2F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320EAC-FF38-4685-A248-D0F6B72F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Pseudocode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0938A7-8508-4B53-BD97-9E1B8B590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139744"/>
            <a:ext cx="5382501" cy="823912"/>
          </a:xfrm>
        </p:spPr>
        <p:txBody>
          <a:bodyPr/>
          <a:lstStyle/>
          <a:p>
            <a:r>
              <a:rPr lang="en-GB" b="0" dirty="0"/>
              <a:t>1. CATCHING WEBSOCKETS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C1F72D-2B69-4067-A275-9585BC1B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3854" y="2023816"/>
            <a:ext cx="9816448" cy="3684588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On every </a:t>
            </a:r>
            <a:r>
              <a:rPr lang="en-GB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pageload</a:t>
            </a:r>
            <a:endParaRPr lang="en-GB" sz="1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pageContent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pageContent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script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script 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webSocketConstructor</a:t>
            </a:r>
            <a:r>
              <a:rPr lang="en-GB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prototype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myWebSocketConstructor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(){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	// Do what we want with WebSocket object here.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	// E.g: Attach listeners for incoming messages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webSocketConstructor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 }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script</a:t>
            </a:r>
            <a:r>
              <a:rPr lang="en-GB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onLoad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600" dirty="0">
              <a:latin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99889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931FCB-8163-43DB-9CDB-8CD46658C0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5BFBC-A7E3-43E6-8F89-D36D431E2F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320EAC-FF38-4685-A248-D0F6B72F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Pseudocode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0938A7-8508-4B53-BD97-9E1B8B590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139744"/>
            <a:ext cx="5382501" cy="823912"/>
          </a:xfrm>
        </p:spPr>
        <p:txBody>
          <a:bodyPr/>
          <a:lstStyle/>
          <a:p>
            <a:r>
              <a:rPr lang="en-GB" b="0" dirty="0"/>
              <a:t>2. FILTERING WEBSOCKETS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C1F72D-2B69-4067-A275-9585BC1B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3854" y="2023816"/>
            <a:ext cx="9816448" cy="3684588"/>
          </a:xfrm>
        </p:spPr>
        <p:txBody>
          <a:bodyPr/>
          <a:lstStyle/>
          <a:p>
            <a:pPr marL="0" indent="0">
              <a:buNone/>
            </a:pP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websocketURL</a:t>
            </a:r>
            <a:r>
              <a:rPr lang="en-GB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webpageURL</a:t>
            </a:r>
            <a:r>
              <a:rPr lang="en-GB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firstParty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firstParty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checkAgainstLists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websocketURL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hitFilterLists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closeWebsocket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 ||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dropConnection</a:t>
            </a: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GB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GB" sz="1600" dirty="0">
              <a:latin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65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2BF21A5-E880-4039-8A3F-B872DF7076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940" b="1940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5144F3-9432-4F91-A577-9BD45A46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558802"/>
            <a:ext cx="8333222" cy="1163672"/>
          </a:xfrm>
        </p:spPr>
        <p:txBody>
          <a:bodyPr/>
          <a:lstStyle/>
          <a:p>
            <a:r>
              <a:rPr lang="en-GB" dirty="0"/>
              <a:t>Live Demo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26B15-5EA9-492B-8809-0DF04312292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IN" dirty="0"/>
              <a:t>WebSocket Analyser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38EAF-6DA2-4087-B7B9-BDE4E6B076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IN" smtClean="0"/>
              <a:t>9</a:t>
            </a:fld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99C5EA0-E2BE-49D3-B847-3D5620F197E8}"/>
              </a:ext>
            </a:extLst>
          </p:cNvPr>
          <p:cNvSpPr txBox="1">
            <a:spLocks/>
          </p:cNvSpPr>
          <p:nvPr/>
        </p:nvSpPr>
        <p:spPr>
          <a:xfrm>
            <a:off x="518678" y="1346364"/>
            <a:ext cx="7342621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(WITH EMERGENCY VIDEO BACKUP)</a:t>
            </a:r>
          </a:p>
        </p:txBody>
      </p:sp>
    </p:spTree>
    <p:extLst>
      <p:ext uri="{BB962C8B-B14F-4D97-AF65-F5344CB8AC3E}">
        <p14:creationId xmlns:p14="http://schemas.microsoft.com/office/powerpoint/2010/main" val="41602712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Flourish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242E3A"/>
      </a:accent1>
      <a:accent2>
        <a:srgbClr val="FF6928"/>
      </a:accent2>
      <a:accent3>
        <a:srgbClr val="F2F2F2"/>
      </a:accent3>
      <a:accent4>
        <a:srgbClr val="954F72"/>
      </a:accent4>
      <a:accent5>
        <a:srgbClr val="00843B"/>
      </a:accent5>
      <a:accent6>
        <a:srgbClr val="FF6928"/>
      </a:accent6>
      <a:hlink>
        <a:srgbClr val="00194C"/>
      </a:hlink>
      <a:folHlink>
        <a:srgbClr val="954F72"/>
      </a:folHlink>
    </a:clrScheme>
    <a:fontScheme name="Custom 3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-03 Presentation Layout_CA - v6" id="{E989BABB-6CAC-4B7A-BEDD-AC8E941209AD}" vid="{8EB46C3B-1734-4DB1-861E-420A63F4C2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4D15D6-87BC-477C-8E91-9F90829C2FC8}">
  <ds:schemaRefs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943</Words>
  <Application>Microsoft Office PowerPoint</Application>
  <PresentationFormat>Widescreen</PresentationFormat>
  <Paragraphs>273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Gill Sans SemiBold</vt:lpstr>
      <vt:lpstr>Roboto</vt:lpstr>
      <vt:lpstr>Roboto Black</vt:lpstr>
      <vt:lpstr>Roboto Light</vt:lpstr>
      <vt:lpstr>Times New Roman</vt:lpstr>
      <vt:lpstr>Office Theme</vt:lpstr>
      <vt:lpstr>PowerPoint Presentation</vt:lpstr>
      <vt:lpstr>Overview</vt:lpstr>
      <vt:lpstr>Why?</vt:lpstr>
      <vt:lpstr>Implementation</vt:lpstr>
      <vt:lpstr>1. User Build</vt:lpstr>
      <vt:lpstr>Tools / Methods used</vt:lpstr>
      <vt:lpstr>Pseudocode Algorithms</vt:lpstr>
      <vt:lpstr>Pseudocode Algorithms</vt:lpstr>
      <vt:lpstr>Live Demo</vt:lpstr>
      <vt:lpstr>2. Research</vt:lpstr>
      <vt:lpstr>Method</vt:lpstr>
      <vt:lpstr>Results</vt:lpstr>
      <vt:lpstr>PowerPoint Presentation</vt:lpstr>
      <vt:lpstr>PowerPoint Presentation</vt:lpstr>
      <vt:lpstr>Results – Websockets hit filter USA Has highest proportion of WebSocket's which hit filter lists</vt:lpstr>
      <vt:lpstr>Room for improvement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2019-03-25T11:52:55Z</dcterms:created>
  <dcterms:modified xsi:type="dcterms:W3CDTF">2019-03-26T20:23:28Z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